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3"/>
  </p:notesMasterIdLst>
  <p:handoutMasterIdLst>
    <p:handoutMasterId r:id="rId74"/>
  </p:handoutMasterIdLst>
  <p:sldIdLst>
    <p:sldId id="259" r:id="rId2"/>
    <p:sldId id="326" r:id="rId3"/>
    <p:sldId id="312" r:id="rId4"/>
    <p:sldId id="261" r:id="rId5"/>
    <p:sldId id="262" r:id="rId6"/>
    <p:sldId id="263" r:id="rId7"/>
    <p:sldId id="264" r:id="rId8"/>
    <p:sldId id="265" r:id="rId9"/>
    <p:sldId id="266" r:id="rId10"/>
    <p:sldId id="267" r:id="rId11"/>
    <p:sldId id="327" r:id="rId12"/>
    <p:sldId id="268" r:id="rId13"/>
    <p:sldId id="269" r:id="rId14"/>
    <p:sldId id="270" r:id="rId15"/>
    <p:sldId id="271" r:id="rId16"/>
    <p:sldId id="272" r:id="rId17"/>
    <p:sldId id="273" r:id="rId18"/>
    <p:sldId id="332" r:id="rId19"/>
    <p:sldId id="331" r:id="rId20"/>
    <p:sldId id="328"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16" r:id="rId34"/>
    <p:sldId id="286" r:id="rId35"/>
    <p:sldId id="287" r:id="rId36"/>
    <p:sldId id="336" r:id="rId37"/>
    <p:sldId id="288" r:id="rId38"/>
    <p:sldId id="289" r:id="rId39"/>
    <p:sldId id="317" r:id="rId40"/>
    <p:sldId id="318" r:id="rId41"/>
    <p:sldId id="329" r:id="rId42"/>
    <p:sldId id="290" r:id="rId43"/>
    <p:sldId id="291" r:id="rId44"/>
    <p:sldId id="292" r:id="rId45"/>
    <p:sldId id="293" r:id="rId46"/>
    <p:sldId id="294" r:id="rId47"/>
    <p:sldId id="295" r:id="rId48"/>
    <p:sldId id="296" r:id="rId49"/>
    <p:sldId id="335" r:id="rId50"/>
    <p:sldId id="297" r:id="rId51"/>
    <p:sldId id="320" r:id="rId52"/>
    <p:sldId id="333" r:id="rId53"/>
    <p:sldId id="298" r:id="rId54"/>
    <p:sldId id="334" r:id="rId55"/>
    <p:sldId id="321" r:id="rId56"/>
    <p:sldId id="299" r:id="rId57"/>
    <p:sldId id="322" r:id="rId58"/>
    <p:sldId id="300" r:id="rId59"/>
    <p:sldId id="301" r:id="rId60"/>
    <p:sldId id="302" r:id="rId61"/>
    <p:sldId id="303" r:id="rId62"/>
    <p:sldId id="304" r:id="rId63"/>
    <p:sldId id="305" r:id="rId64"/>
    <p:sldId id="306" r:id="rId65"/>
    <p:sldId id="307" r:id="rId66"/>
    <p:sldId id="330" r:id="rId67"/>
    <p:sldId id="308" r:id="rId68"/>
    <p:sldId id="309" r:id="rId69"/>
    <p:sldId id="310" r:id="rId70"/>
    <p:sldId id="311" r:id="rId71"/>
    <p:sldId id="324" r:id="rId7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3" autoAdjust="0"/>
    <p:restoredTop sz="93631" autoAdjust="0"/>
  </p:normalViewPr>
  <p:slideViewPr>
    <p:cSldViewPr snapToGrid="0">
      <p:cViewPr varScale="1">
        <p:scale>
          <a:sx n="101" d="100"/>
          <a:sy n="101" d="100"/>
        </p:scale>
        <p:origin x="1280" y="19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AA261D-0AB3-4B4E-BE93-BB18716A6284}" type="datetimeFigureOut">
              <a:rPr lang="en-US" smtClean="0"/>
              <a:t>8/28/19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F444EE-A45E-0B4B-974F-D85FC3C8FA86}" type="slidenum">
              <a:rPr lang="en-US" smtClean="0"/>
              <a:t>‹#›</a:t>
            </a:fld>
            <a:endParaRPr lang="en-US"/>
          </a:p>
        </p:txBody>
      </p:sp>
    </p:spTree>
    <p:extLst>
      <p:ext uri="{BB962C8B-B14F-4D97-AF65-F5344CB8AC3E}">
        <p14:creationId xmlns:p14="http://schemas.microsoft.com/office/powerpoint/2010/main" val="869121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E772B9E-7C8B-4A54-9AB2-DAD516176075}" type="slidenum">
              <a:rPr lang="en-US" sz="1200" smtClean="0"/>
              <a:pPr>
                <a:defRPr/>
              </a:pPr>
              <a:t>1</a:t>
            </a:fld>
            <a:endParaRPr lang="en-US" sz="1200"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E772B9E-7C8B-4A54-9AB2-DAD516176075}" type="slidenum">
              <a:rPr lang="en-US" sz="1200" smtClean="0"/>
              <a:pPr>
                <a:defRPr/>
              </a:pPr>
              <a:t>11</a:t>
            </a:fld>
            <a:endParaRPr lang="en-US" sz="1200"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CE0D40-0601-4F83-8AC7-22E065FF98CE}" type="slidenum">
              <a:rPr lang="en-US" sz="1200" smtClean="0"/>
              <a:pPr>
                <a:defRPr/>
              </a:pPr>
              <a:t>12</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FD7EB15-A8DA-4166-B934-82EEB5877729}" type="slidenum">
              <a:rPr lang="en-US" sz="1200" smtClean="0"/>
              <a:pPr>
                <a:defRPr/>
              </a:pPr>
              <a:t>13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3918159-6E7B-4196-9ABE-95C7363E86E8}" type="slidenum">
              <a:rPr lang="en-US" sz="1200" smtClean="0"/>
              <a:pPr>
                <a:defRPr/>
              </a:pPr>
              <a:t>14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70550E-540F-4221-86F1-2220F1EC1BCD}" type="slidenum">
              <a:rPr lang="en-US" sz="1200" smtClean="0"/>
              <a:pPr>
                <a:defRPr/>
              </a:pPr>
              <a:t>15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2A49050-1E36-4CD9-8DDA-C360DA598682}" type="slidenum">
              <a:rPr lang="en-US" sz="1200" smtClean="0"/>
              <a:pPr>
                <a:defRPr/>
              </a:pPr>
              <a:t>16</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39B1586-03E8-4B35-9090-5BEF2ED2EBD2}" type="slidenum">
              <a:rPr lang="en-US" sz="1200" smtClean="0"/>
              <a:pPr>
                <a:defRPr/>
              </a:pPr>
              <a:t>17</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E772B9E-7C8B-4A54-9AB2-DAD516176075}" type="slidenum">
              <a:rPr lang="en-US" sz="1200" smtClean="0"/>
              <a:pPr>
                <a:defRPr/>
              </a:pPr>
              <a:t>20</a:t>
            </a:fld>
            <a:endParaRPr lang="en-US" sz="1200"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D26736C-91E4-4D17-9274-13BC54E0C0A8}" type="slidenum">
              <a:rPr lang="en-US" sz="1200" smtClean="0"/>
              <a:pPr>
                <a:defRPr/>
              </a:pPr>
              <a:t>21</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F7FA832-B626-48E9-B72E-7D90EA7B13E8}" type="slidenum">
              <a:rPr lang="en-US" sz="1200" smtClean="0"/>
              <a:pPr>
                <a:defRPr/>
              </a:pPr>
              <a:t>22</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E772B9E-7C8B-4A54-9AB2-DAD516176075}" type="slidenum">
              <a:rPr lang="en-US" sz="1200" smtClean="0"/>
              <a:pPr>
                <a:defRPr/>
              </a:pPr>
              <a:t>2</a:t>
            </a:fld>
            <a:endParaRPr lang="en-US" sz="1200"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F8D27DD-5D6A-4D7E-9D5C-43FE4D8B1452}" type="slidenum">
              <a:rPr lang="en-US" sz="1200" smtClean="0"/>
              <a:pPr>
                <a:defRPr/>
              </a:pPr>
              <a:t>23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8B3853-9A48-450F-A865-B82C8F776DE2}" type="slidenum">
              <a:rPr lang="en-US" sz="1200" smtClean="0"/>
              <a:pPr>
                <a:defRPr/>
              </a:pPr>
              <a:t>24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D0D82C7-C022-486A-9E0F-0D5B774D3CCD}" type="slidenum">
              <a:rPr lang="en-US" sz="1200" smtClean="0"/>
              <a:pPr>
                <a:defRPr/>
              </a:pPr>
              <a:t>25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7E411B-8F36-4875-AACA-D7380EA2E65F}" type="slidenum">
              <a:rPr lang="en-US" sz="1200" smtClean="0"/>
              <a:pPr>
                <a:defRPr/>
              </a:pPr>
              <a:t>26</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9C8D3F-3C67-4267-866F-96A4EBA56BC1}" type="slidenum">
              <a:rPr lang="en-US" sz="1200" smtClean="0"/>
              <a:pPr>
                <a:defRPr/>
              </a:pPr>
              <a:t>27</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455A86D-CB2B-461A-9DBB-0E388F98E62F}" type="slidenum">
              <a:rPr lang="en-US" sz="1200" smtClean="0"/>
              <a:pPr>
                <a:defRPr/>
              </a:pPr>
              <a:t>28</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7209F3E-556D-45B7-9878-762AA6C4877B}" type="slidenum">
              <a:rPr lang="en-US" sz="1200" smtClean="0"/>
              <a:pPr>
                <a:defRPr/>
              </a:pPr>
              <a:t>29</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FBA2B30-246E-48A2-B24B-D23C1D86BE26}" type="slidenum">
              <a:rPr lang="en-US" sz="1200" smtClean="0"/>
              <a:pPr>
                <a:defRPr/>
              </a:pPr>
              <a:t>30</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2C7A543-BD65-4637-9058-1CC0AFE0C419}" type="slidenum">
              <a:rPr lang="en-US" sz="1200" smtClean="0"/>
              <a:pPr>
                <a:defRPr/>
              </a:pPr>
              <a:t>31</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7C167F-E7C5-4AA3-9D31-0D026D7E5421}" type="slidenum">
              <a:rPr lang="en-US" sz="1200" smtClean="0"/>
              <a:pPr>
                <a:defRPr/>
              </a:pPr>
              <a:t>32</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9678B51-DB77-4CE7-B11E-1EDF58D7CC84}" type="slidenum">
              <a:rPr lang="en-US" sz="1200" smtClean="0"/>
              <a:pPr>
                <a:defRPr/>
              </a:pPr>
              <a:t>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0DCD960-03E7-47A2-87E4-5343BF654DE6}" type="slidenum">
              <a:rPr lang="en-US" sz="1200" smtClean="0"/>
              <a:pPr>
                <a:defRPr/>
              </a:pPr>
              <a:t>34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7AEEC45-A89F-423D-AE4D-6E8FB99B8A60}" type="slidenum">
              <a:rPr lang="en-US" sz="1200" smtClean="0"/>
              <a:pPr>
                <a:defRPr/>
              </a:pPr>
              <a:t>35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F180D65-7282-4966-9265-B69E1C78F335}" type="slidenum">
              <a:rPr lang="en-US" sz="1200" smtClean="0"/>
              <a:pPr>
                <a:defRPr/>
              </a:pPr>
              <a:t>37</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B9AEDE4-B52A-4C29-AEB5-11A7ED96CE88}" type="slidenum">
              <a:rPr lang="en-US" sz="1200" smtClean="0"/>
              <a:pPr>
                <a:defRPr/>
              </a:pPr>
              <a:t>38</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1.26 km/h</a:t>
            </a:r>
          </a:p>
        </p:txBody>
      </p:sp>
      <p:sp>
        <p:nvSpPr>
          <p:cNvPr id="4" name="Slide Number Placeholder 3"/>
          <p:cNvSpPr>
            <a:spLocks noGrp="1"/>
          </p:cNvSpPr>
          <p:nvPr>
            <p:ph type="sldNum" sz="quarter" idx="10"/>
          </p:nvPr>
        </p:nvSpPr>
        <p:spPr/>
        <p:txBody>
          <a:bodyPr/>
          <a:lstStyle/>
          <a:p>
            <a:fld id="{69116663-B372-3E48-9F73-B21AA219DBD6}" type="slidenum">
              <a:rPr lang="en-US" smtClean="0"/>
              <a:pPr/>
              <a:t>40</a:t>
            </a:fld>
            <a:endParaRPr lang="en-US"/>
          </a:p>
        </p:txBody>
      </p:sp>
    </p:spTree>
    <p:extLst>
      <p:ext uri="{BB962C8B-B14F-4D97-AF65-F5344CB8AC3E}">
        <p14:creationId xmlns:p14="http://schemas.microsoft.com/office/powerpoint/2010/main" val="1191289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E772B9E-7C8B-4A54-9AB2-DAD516176075}" type="slidenum">
              <a:rPr lang="en-US" sz="1200" smtClean="0"/>
              <a:pPr>
                <a:defRPr/>
              </a:pPr>
              <a:t>41</a:t>
            </a:fld>
            <a:endParaRPr lang="en-US" sz="1200"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A315260-3163-4BC2-85F9-B1E351AA5311}" type="slidenum">
              <a:rPr lang="en-US" sz="1200" smtClean="0"/>
              <a:pPr>
                <a:defRPr/>
              </a:pPr>
              <a:t>42</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538F504-B3CA-4A94-9D71-13A36960456D}" type="slidenum">
              <a:rPr lang="en-US" sz="1200" smtClean="0"/>
              <a:pPr>
                <a:defRPr/>
              </a:pPr>
              <a:t>43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842CEB0-FBBB-4E0D-B5CF-B4C2C10DABFA}" type="slidenum">
              <a:rPr lang="en-US" sz="1200" smtClean="0"/>
              <a:pPr>
                <a:defRPr/>
              </a:pPr>
              <a:t>44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AF12B66-7B49-4349-AAD0-4434CD7E7E02}" type="slidenum">
              <a:rPr lang="en-US" sz="1200" smtClean="0"/>
              <a:pPr>
                <a:defRPr/>
              </a:pPr>
              <a:t>45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1149F28-C8B1-442E-B8A9-AAFFFB0ED3A6}" type="slidenum">
              <a:rPr lang="en-US" sz="1200" smtClean="0"/>
              <a:pPr>
                <a:defRPr/>
              </a:pPr>
              <a:t>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9B49046-74A5-432C-9D66-48D3858E9F66}" type="slidenum">
              <a:rPr lang="en-US" sz="1200" smtClean="0"/>
              <a:pPr>
                <a:defRPr/>
              </a:pPr>
              <a:t>46</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685A7EC-47D0-4010-B06D-8AB1A4BCD9C5}" type="slidenum">
              <a:rPr lang="en-US" sz="1200" smtClean="0"/>
              <a:pPr>
                <a:defRPr/>
              </a:pPr>
              <a:t>47</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4F6D828-BBC1-488D-90F4-FC360D0CD94F}" type="slidenum">
              <a:rPr lang="en-US" sz="1200" smtClean="0"/>
              <a:pPr>
                <a:defRPr/>
              </a:pPr>
              <a:t>48</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3DCE13D-FB0A-4BB5-88D3-36AB44A6B2DC}" type="slidenum">
              <a:rPr lang="en-US" sz="1200" smtClean="0"/>
              <a:pPr>
                <a:defRPr/>
              </a:pPr>
              <a:t>50</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B3EA196-4973-4B85-81EA-7BB5833862A8}" type="slidenum">
              <a:rPr lang="en-US" sz="1200" smtClean="0"/>
              <a:pPr>
                <a:defRPr/>
              </a:pPr>
              <a:t>53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F64A952-80BE-44FA-BFBA-0265A512A834}" type="slidenum">
              <a:rPr lang="en-US" sz="1200" smtClean="0"/>
              <a:pPr>
                <a:defRPr/>
              </a:pPr>
              <a:t>56</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06AB3B-01B8-4E3E-A523-C10501061E59}" type="slidenum">
              <a:rPr lang="en-US" sz="1200" smtClean="0"/>
              <a:pPr>
                <a:defRPr/>
              </a:pPr>
              <a:t>58</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16C04E-BEE6-439D-BBBD-88163ED6F6B0}" type="slidenum">
              <a:rPr lang="en-US" sz="1200" smtClean="0"/>
              <a:pPr>
                <a:defRPr/>
              </a:pPr>
              <a:t>59</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7711262-13F2-4D05-B86D-3DE528CC6743}" type="slidenum">
              <a:rPr lang="en-US" sz="1200" smtClean="0"/>
              <a:pPr>
                <a:defRPr/>
              </a:pPr>
              <a:t>60</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F0F46A-5EAA-403C-ADB9-D55E6E2DCFE9}" type="slidenum">
              <a:rPr lang="en-US" sz="1200" smtClean="0"/>
              <a:pPr>
                <a:defRPr/>
              </a:pPr>
              <a:t>61</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B65FDC8-FB21-4296-8324-F705A33C5ED3}" type="slidenum">
              <a:rPr lang="en-US" sz="1200" smtClean="0"/>
              <a:pPr>
                <a:defRPr/>
              </a:pPr>
              <a:t>6</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ED84DB1-E911-40C4-A105-DC470D376C5A}" type="slidenum">
              <a:rPr lang="en-US" sz="1200" smtClean="0"/>
              <a:pPr>
                <a:defRPr/>
              </a:pPr>
              <a:t>62</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4512E83-DA71-476C-B100-38BC8C1BBDD8}" type="slidenum">
              <a:rPr lang="en-US" sz="1200" smtClean="0"/>
              <a:pPr>
                <a:defRPr/>
              </a:pPr>
              <a:t>63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6058005-14D6-4E03-9E23-A09B1EC9557D}" type="slidenum">
              <a:rPr lang="en-US" sz="1200" smtClean="0"/>
              <a:pPr>
                <a:defRPr/>
              </a:pPr>
              <a:t>64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292E591-B052-4B19-8411-735E32E49AEF}" type="slidenum">
              <a:rPr lang="en-US" sz="1200" smtClean="0"/>
              <a:pPr>
                <a:defRPr/>
              </a:pPr>
              <a:t>65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E772B9E-7C8B-4A54-9AB2-DAD516176075}" type="slidenum">
              <a:rPr lang="en-US" sz="1200" smtClean="0"/>
              <a:pPr>
                <a:defRPr/>
              </a:pPr>
              <a:t>66</a:t>
            </a:fld>
            <a:endParaRPr lang="en-US" sz="1200"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05D0B4C-89A9-4A58-9BE1-DD515B7C1D77}" type="slidenum">
              <a:rPr lang="en-US" sz="1200" smtClean="0"/>
              <a:pPr>
                <a:defRPr/>
              </a:pPr>
              <a:t>67</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DFC433-9F22-4686-9DBB-F479EEF289C3}" type="slidenum">
              <a:rPr lang="en-US" sz="1200" smtClean="0"/>
              <a:pPr>
                <a:defRPr/>
              </a:pPr>
              <a:t>68</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F77A6F-55CB-4835-97A0-CCAEE0CCC656}" type="slidenum">
              <a:rPr lang="en-US" sz="1200" smtClean="0"/>
              <a:pPr>
                <a:defRPr/>
              </a:pPr>
              <a:t>69</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E8EBC93-9D49-4D29-9091-CA6BEECA17D3}" type="slidenum">
              <a:rPr lang="en-US" sz="1200" smtClean="0"/>
              <a:pPr>
                <a:defRPr/>
              </a:pPr>
              <a:t>70</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4A5D455-98F4-451C-95FC-910DF6CF8955}" type="slidenum">
              <a:rPr lang="en-US" sz="1200" smtClean="0"/>
              <a:pPr>
                <a:defRPr/>
              </a:pPr>
              <a:t>7</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E8C8371-4142-4FB2-8E3F-7DC0EB4731C3}" type="slidenum">
              <a:rPr lang="en-US" sz="1200" smtClean="0"/>
              <a:pPr>
                <a:defRPr/>
              </a:pPr>
              <a:t>8</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46D392E-8800-4672-9A9E-4694639B898D}" type="slidenum">
              <a:rPr lang="en-US" sz="1200" smtClean="0"/>
              <a:pPr>
                <a:defRPr/>
              </a:pPr>
              <a:t>9</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C516268-1D15-4D5C-B723-D0584D70B410}" type="slidenum">
              <a:rPr lang="en-US" sz="1200" smtClean="0"/>
              <a:pPr>
                <a:defRPr/>
              </a:pPr>
              <a:t>10</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1 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a:t>Pearson</a:t>
            </a:r>
            <a:r>
              <a:rPr lang="en-US" sz="3200" b="1" baseline="0" dirty="0"/>
              <a:t> </a:t>
            </a:r>
            <a:r>
              <a:rPr lang="en-US" sz="3200" b="1" dirty="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0"/>
            <a:ext cx="9144000" cy="342281"/>
          </a:xfrm>
          <a:prstGeom prst="rect">
            <a:avLst/>
          </a:prstGeom>
        </p:spPr>
        <p:txBody>
          <a:bodyPr>
            <a:normAutofit/>
          </a:bodyPr>
          <a:lstStyle>
            <a:lvl1pPr marL="282575" indent="0" algn="l">
              <a:defRPr sz="1200" b="1" baseline="0">
                <a:latin typeface="Arial"/>
                <a:cs typeface="Arial"/>
              </a:defRPr>
            </a:lvl1pPr>
          </a:lstStyle>
          <a:p>
            <a:endParaRPr lang="en-US" dirty="0"/>
          </a:p>
        </p:txBody>
      </p:sp>
    </p:spTree>
    <p:extLst>
      <p:ext uri="{BB962C8B-B14F-4D97-AF65-F5344CB8AC3E}">
        <p14:creationId xmlns:p14="http://schemas.microsoft.com/office/powerpoint/2010/main" val="401224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0"/>
            <a:ext cx="9144000" cy="342281"/>
          </a:xfrm>
          <a:prstGeom prst="rect">
            <a:avLst/>
          </a:prstGeom>
        </p:spPr>
        <p:txBody>
          <a:bodyPr>
            <a:normAutofit/>
          </a:bodyPr>
          <a:lstStyle>
            <a:lvl1pPr marL="282575" indent="0" algn="l">
              <a:defRPr sz="1200" b="1" baseline="0">
                <a:latin typeface="Arial"/>
                <a:cs typeface="Arial"/>
              </a:defRPr>
            </a:lvl1pPr>
          </a:lstStyle>
          <a:p>
            <a:endParaRPr lang="en-US" dirty="0"/>
          </a:p>
        </p:txBody>
      </p:sp>
    </p:spTree>
    <p:extLst>
      <p:ext uri="{BB962C8B-B14F-4D97-AF65-F5344CB8AC3E}">
        <p14:creationId xmlns:p14="http://schemas.microsoft.com/office/powerpoint/2010/main" val="24277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0"/>
            <a:ext cx="9144000" cy="342281"/>
          </a:xfrm>
          <a:prstGeom prst="rect">
            <a:avLst/>
          </a:prstGeom>
        </p:spPr>
        <p:txBody>
          <a:bodyPr>
            <a:normAutofit/>
          </a:bodyPr>
          <a:lstStyle>
            <a:lvl1pPr marL="282575" indent="0" algn="l">
              <a:defRPr sz="1200" b="1" baseline="0">
                <a:latin typeface="Arial"/>
                <a:cs typeface="Arial"/>
              </a:defRPr>
            </a:lvl1pPr>
          </a:lstStyle>
          <a:p>
            <a:endParaRPr lang="en-US" dirty="0"/>
          </a:p>
        </p:txBody>
      </p:sp>
    </p:spTree>
    <p:extLst>
      <p:ext uri="{BB962C8B-B14F-4D97-AF65-F5344CB8AC3E}">
        <p14:creationId xmlns:p14="http://schemas.microsoft.com/office/powerpoint/2010/main" val="24277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0"/>
            <a:ext cx="9144000" cy="342281"/>
          </a:xfrm>
          <a:prstGeom prst="rect">
            <a:avLst/>
          </a:prstGeom>
        </p:spPr>
        <p:txBody>
          <a:bodyPr>
            <a:normAutofit/>
          </a:bodyPr>
          <a:lstStyle>
            <a:lvl1pPr marL="282575" indent="0" algn="l">
              <a:defRPr sz="1200" b="1" baseline="0">
                <a:latin typeface="Arial"/>
                <a:cs typeface="Arial"/>
              </a:defRPr>
            </a:lvl1pPr>
          </a:lstStyle>
          <a:p>
            <a:endParaRPr lang="en-US" dirty="0"/>
          </a:p>
        </p:txBody>
      </p:sp>
    </p:spTree>
    <p:extLst>
      <p:ext uri="{BB962C8B-B14F-4D97-AF65-F5344CB8AC3E}">
        <p14:creationId xmlns:p14="http://schemas.microsoft.com/office/powerpoint/2010/main" val="755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0"/>
            <a:ext cx="9144000" cy="342281"/>
          </a:xfrm>
          <a:prstGeom prst="rect">
            <a:avLst/>
          </a:prstGeom>
        </p:spPr>
        <p:txBody>
          <a:bodyPr>
            <a:normAutofit/>
          </a:bodyPr>
          <a:lstStyle>
            <a:lvl1pPr marL="282575" indent="0" algn="l">
              <a:defRPr sz="1200" b="1" baseline="0">
                <a:latin typeface="Arial"/>
                <a:cs typeface="Arial"/>
              </a:defRPr>
            </a:lvl1pPr>
          </a:lstStyle>
          <a:p>
            <a:endParaRPr lang="en-US" dirty="0"/>
          </a:p>
        </p:txBody>
      </p:sp>
    </p:spTree>
    <p:extLst>
      <p:ext uri="{BB962C8B-B14F-4D97-AF65-F5344CB8AC3E}">
        <p14:creationId xmlns:p14="http://schemas.microsoft.com/office/powerpoint/2010/main" val="162211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0"/>
            <a:ext cx="9144000" cy="342281"/>
          </a:xfrm>
          <a:prstGeom prst="rect">
            <a:avLst/>
          </a:prstGeom>
        </p:spPr>
        <p:txBody>
          <a:bodyPr>
            <a:normAutofit/>
          </a:bodyPr>
          <a:lstStyle>
            <a:lvl1pPr marL="282575" indent="0" algn="l">
              <a:defRPr sz="1200" b="1" baseline="0">
                <a:latin typeface="Arial"/>
                <a:cs typeface="Arial"/>
              </a:defRPr>
            </a:lvl1pPr>
          </a:lstStyle>
          <a:p>
            <a:endParaRPr lang="en-US" dirty="0"/>
          </a:p>
        </p:txBody>
      </p:sp>
    </p:spTree>
    <p:extLst>
      <p:ext uri="{BB962C8B-B14F-4D97-AF65-F5344CB8AC3E}">
        <p14:creationId xmlns:p14="http://schemas.microsoft.com/office/powerpoint/2010/main" val="199730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ftr" sz="quarter" idx="4294967295"/>
          </p:nvPr>
        </p:nvSpPr>
        <p:spPr>
          <a:xfrm>
            <a:off x="87313" y="6613525"/>
            <a:ext cx="5399087" cy="179388"/>
          </a:xfrm>
          <a:prstGeom prst="rect">
            <a:avLst/>
          </a:prstGeom>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GB" sz="900" dirty="0"/>
              <a:t>© 2014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dirty="0">
              <a:ea typeface="ＭＳ Ｐゴシック" charset="0"/>
            </a:endParaRPr>
          </a:p>
        </p:txBody>
      </p:sp>
      <p:sp>
        <p:nvSpPr>
          <p:cNvPr id="2091" name="Rectangle 43"/>
          <p:cNvSpPr>
            <a:spLocks noGrp="1" noChangeArrowheads="1"/>
          </p:cNvSpPr>
          <p:nvPr>
            <p:ph type="ctrTitle"/>
          </p:nvPr>
        </p:nvSpPr>
        <p:spPr>
          <a:xfrm>
            <a:off x="1" y="913333"/>
            <a:ext cx="5195250" cy="3785652"/>
          </a:xfrm>
        </p:spPr>
        <p:txBody>
          <a:bodyPr/>
          <a:lstStyle/>
          <a:p>
            <a:pPr marL="457200" indent="-457200">
              <a:buFont typeface="Arial"/>
              <a:buChar char="•"/>
            </a:pPr>
            <a:r>
              <a:rPr lang="en-US" dirty="0"/>
              <a:t>Introduction to Physics</a:t>
            </a:r>
            <a:br>
              <a:rPr lang="en-US" dirty="0"/>
            </a:br>
            <a:r>
              <a:rPr lang="en-US" sz="2400" dirty="0"/>
              <a:t>1.1: </a:t>
            </a:r>
            <a:r>
              <a:rPr lang="en-US" sz="2400" b="0" dirty="0"/>
              <a:t>Physics and the Scientific Method</a:t>
            </a:r>
            <a:br>
              <a:rPr lang="en-US" sz="2400" b="0" dirty="0"/>
            </a:br>
            <a:r>
              <a:rPr lang="en-US" sz="2400" dirty="0"/>
              <a:t>1.2: </a:t>
            </a:r>
            <a:r>
              <a:rPr lang="en-US" sz="2400" b="0" dirty="0"/>
              <a:t>Physics and Society </a:t>
            </a:r>
            <a:br>
              <a:rPr lang="en-US" sz="2400" b="0" dirty="0"/>
            </a:br>
            <a:r>
              <a:rPr lang="en-US" sz="2400" dirty="0"/>
              <a:t>1.3: </a:t>
            </a:r>
            <a:r>
              <a:rPr lang="en-US" sz="2400" b="0" dirty="0"/>
              <a:t>Units and Dimensions</a:t>
            </a:r>
            <a:br>
              <a:rPr lang="en-US" sz="2400" b="0" dirty="0"/>
            </a:br>
            <a:r>
              <a:rPr lang="en-US" sz="2400" dirty="0"/>
              <a:t>1.4: </a:t>
            </a:r>
            <a:r>
              <a:rPr lang="en-US" sz="2400" b="0" dirty="0"/>
              <a:t>Basic Math for Physics</a:t>
            </a:r>
            <a:br>
              <a:rPr lang="en-US" sz="2400" b="0" dirty="0"/>
            </a:br>
            <a:r>
              <a:rPr lang="en-US" sz="2400" dirty="0"/>
              <a:t>1.5: </a:t>
            </a:r>
            <a:r>
              <a:rPr lang="en-US" sz="2400" b="0" dirty="0"/>
              <a:t>Problem Solving in Physics</a:t>
            </a:r>
            <a:br>
              <a:rPr lang="en-US" dirty="0"/>
            </a:br>
            <a:br>
              <a:rPr lang="en-US" dirty="0"/>
            </a:br>
            <a:endParaRPr lang="en-US" sz="2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the Scientific Method</a:t>
            </a:r>
            <a:endParaRPr lang="en-US" dirty="0"/>
          </a:p>
        </p:txBody>
      </p:sp>
      <p:sp>
        <p:nvSpPr>
          <p:cNvPr id="1030" name="Rectangle 6"/>
          <p:cNvSpPr>
            <a:spLocks noGrp="1" noChangeArrowheads="1"/>
          </p:cNvSpPr>
          <p:nvPr>
            <p:ph type="body" idx="1"/>
          </p:nvPr>
        </p:nvSpPr>
        <p:spPr>
          <a:xfrm>
            <a:off x="365125" y="723060"/>
            <a:ext cx="8229600" cy="5106987"/>
          </a:xfrm>
        </p:spPr>
        <p:txBody>
          <a:bodyPr/>
          <a:lstStyle/>
          <a:p>
            <a:r>
              <a:rPr lang="en-US" dirty="0"/>
              <a:t>If new observations disagree with a theory, the theory has to be discarded or revised. It</a:t>
            </a:r>
            <a:r>
              <a:rPr lang="fr-FR" dirty="0"/>
              <a:t>'</a:t>
            </a:r>
            <a:r>
              <a:rPr lang="en-US" dirty="0"/>
              <a:t>s exciting when this happens, because it usually signals a profound breakthrough in science.</a:t>
            </a:r>
          </a:p>
          <a:p>
            <a:r>
              <a:rPr lang="en-US" dirty="0"/>
              <a:t>In general, a scientific law is the description of an observed phenomenon.  It doesn’t explain why the phenomenon exists or what causes it.  The explanation of the phenomenon is called a scientific theory.  It is a misconception that theories turn into laws.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ftr" sz="quarter" idx="4294967295"/>
          </p:nvPr>
        </p:nvSpPr>
        <p:spPr>
          <a:xfrm>
            <a:off x="87313" y="6613525"/>
            <a:ext cx="5399087" cy="179388"/>
          </a:xfrm>
          <a:prstGeom prst="rect">
            <a:avLst/>
          </a:prstGeom>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GB" sz="900" dirty="0"/>
              <a:t>© 2014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dirty="0">
              <a:ea typeface="ＭＳ Ｐゴシック" charset="0"/>
            </a:endParaRPr>
          </a:p>
        </p:txBody>
      </p:sp>
      <p:sp>
        <p:nvSpPr>
          <p:cNvPr id="2091" name="Rectangle 43"/>
          <p:cNvSpPr>
            <a:spLocks noGrp="1" noChangeArrowheads="1"/>
          </p:cNvSpPr>
          <p:nvPr>
            <p:ph type="ctrTitle"/>
          </p:nvPr>
        </p:nvSpPr>
        <p:spPr>
          <a:xfrm>
            <a:off x="313765" y="913333"/>
            <a:ext cx="4881486" cy="1569660"/>
          </a:xfrm>
        </p:spPr>
        <p:txBody>
          <a:bodyPr/>
          <a:lstStyle/>
          <a:p>
            <a:pPr algn="ctr"/>
            <a:r>
              <a:rPr lang="en-US" dirty="0"/>
              <a:t>1.2: Physics and Society</a:t>
            </a:r>
            <a:br>
              <a:rPr lang="en-US" dirty="0"/>
            </a:br>
            <a:endParaRPr lang="en-US" dirty="0"/>
          </a:p>
        </p:txBody>
      </p:sp>
      <p:sp>
        <p:nvSpPr>
          <p:cNvPr id="2" name="TextBox 1"/>
          <p:cNvSpPr txBox="1"/>
          <p:nvPr/>
        </p:nvSpPr>
        <p:spPr>
          <a:xfrm>
            <a:off x="274194" y="2395430"/>
            <a:ext cx="4895453" cy="1200328"/>
          </a:xfrm>
          <a:prstGeom prst="rect">
            <a:avLst/>
          </a:prstGeom>
          <a:noFill/>
        </p:spPr>
        <p:txBody>
          <a:bodyPr wrap="square" rtlCol="0">
            <a:spAutoFit/>
          </a:bodyPr>
          <a:lstStyle/>
          <a:p>
            <a:pPr algn="ctr"/>
            <a:r>
              <a:rPr lang="en-US" b="1" dirty="0"/>
              <a:t>Learning Targets:</a:t>
            </a:r>
          </a:p>
          <a:p>
            <a:pPr marL="342900" indent="-342900">
              <a:buFont typeface="Arial"/>
              <a:buChar char="•"/>
            </a:pPr>
            <a:r>
              <a:rPr lang="en-US" dirty="0"/>
              <a:t>Explain why the metric system is important in science. </a:t>
            </a:r>
          </a:p>
        </p:txBody>
      </p:sp>
    </p:spTree>
    <p:extLst>
      <p:ext uri="{BB962C8B-B14F-4D97-AF65-F5344CB8AC3E}">
        <p14:creationId xmlns:p14="http://schemas.microsoft.com/office/powerpoint/2010/main" val="214332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1.2: Physics and Society</a:t>
            </a:r>
          </a:p>
        </p:txBody>
      </p:sp>
      <p:sp>
        <p:nvSpPr>
          <p:cNvPr id="1030" name="Rectangle 6"/>
          <p:cNvSpPr>
            <a:spLocks noGrp="1" noChangeArrowheads="1"/>
          </p:cNvSpPr>
          <p:nvPr>
            <p:ph type="body" idx="1"/>
          </p:nvPr>
        </p:nvSpPr>
        <p:spPr>
          <a:xfrm>
            <a:off x="111124" y="723060"/>
            <a:ext cx="8928287" cy="5106987"/>
          </a:xfrm>
        </p:spPr>
        <p:txBody>
          <a:bodyPr/>
          <a:lstStyle/>
          <a:p>
            <a:r>
              <a:rPr lang="en-US" b="1" dirty="0"/>
              <a:t>Remember to be doing your vocabulary terms.</a:t>
            </a:r>
          </a:p>
          <a:p>
            <a:r>
              <a:rPr lang="en-US" dirty="0"/>
              <a:t>Modern society runs on developments in science and technology, and more breakthroughs are coming all the time.</a:t>
            </a:r>
          </a:p>
          <a:p>
            <a:r>
              <a:rPr lang="en-US" dirty="0"/>
              <a:t>A scientific discovery gives added insight into nature. But knowing how something works </a:t>
            </a:r>
            <a:r>
              <a:rPr lang="en-US" dirty="0" err="1"/>
              <a:t>isn</a:t>
            </a:r>
            <a:r>
              <a:rPr lang="fr-FR" dirty="0"/>
              <a:t>'</a:t>
            </a:r>
            <a:r>
              <a:rPr lang="en-US" dirty="0"/>
              <a:t>t the same as knowing how best to use that knowledge. That is something scientists, politicians, and an informed public must decide together.</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Society</a:t>
            </a:r>
            <a:endParaRPr lang="en-US" dirty="0"/>
          </a:p>
        </p:txBody>
      </p:sp>
      <p:sp>
        <p:nvSpPr>
          <p:cNvPr id="1030" name="Rectangle 6"/>
          <p:cNvSpPr>
            <a:spLocks noGrp="1" noChangeArrowheads="1"/>
          </p:cNvSpPr>
          <p:nvPr>
            <p:ph type="body" idx="1"/>
          </p:nvPr>
        </p:nvSpPr>
        <p:spPr>
          <a:xfrm>
            <a:off x="242226" y="718122"/>
            <a:ext cx="8606476" cy="5106987"/>
          </a:xfrm>
        </p:spPr>
        <p:txBody>
          <a:bodyPr/>
          <a:lstStyle/>
          <a:p>
            <a:r>
              <a:rPr lang="en-US" dirty="0"/>
              <a:t>In making the decisions that affect society, people need to avoid bias. A bias is a preference for a particular point of view for personal rather than logical or scientific reasons. </a:t>
            </a:r>
          </a:p>
          <a:p>
            <a:r>
              <a:rPr lang="en-US" dirty="0"/>
              <a:t>Because scientists are human, too, they can be affected by bias as much as politicians, business leaders, and others. </a:t>
            </a:r>
          </a:p>
          <a:p>
            <a:r>
              <a:rPr lang="en-US" dirty="0"/>
              <a:t>That</a:t>
            </a:r>
            <a:r>
              <a:rPr lang="fr-FR" dirty="0"/>
              <a:t>'</a:t>
            </a:r>
            <a:r>
              <a:rPr lang="en-US" dirty="0"/>
              <a:t>s why it</a:t>
            </a:r>
            <a:r>
              <a:rPr lang="fr-FR" dirty="0"/>
              <a:t>'</a:t>
            </a:r>
            <a:r>
              <a:rPr lang="en-US" dirty="0"/>
              <a:t>s important that the general public be educated about the various aspects of modern science so that they can see through biases and make informed decisions.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Society</a:t>
            </a:r>
            <a:endParaRPr lang="en-US" dirty="0"/>
          </a:p>
        </p:txBody>
      </p:sp>
      <p:sp>
        <p:nvSpPr>
          <p:cNvPr id="1030" name="Rectangle 6"/>
          <p:cNvSpPr>
            <a:spLocks noGrp="1" noChangeArrowheads="1"/>
          </p:cNvSpPr>
          <p:nvPr>
            <p:ph type="body" idx="1"/>
          </p:nvPr>
        </p:nvSpPr>
        <p:spPr>
          <a:xfrm>
            <a:off x="105361" y="737365"/>
            <a:ext cx="8827581" cy="5348287"/>
          </a:xfrm>
        </p:spPr>
        <p:txBody>
          <a:bodyPr/>
          <a:lstStyle/>
          <a:p>
            <a:r>
              <a:rPr lang="en-US" dirty="0"/>
              <a:t>A scientific research project can last months or even years. Once it is complete, the next step is to publish the results to make them known to the scientific community.</a:t>
            </a:r>
          </a:p>
          <a:p>
            <a:r>
              <a:rPr lang="en-US" dirty="0"/>
              <a:t>Respected scientific journals don</a:t>
            </a:r>
            <a:r>
              <a:rPr lang="fr-FR" dirty="0"/>
              <a:t>'</a:t>
            </a:r>
            <a:r>
              <a:rPr lang="en-US" dirty="0"/>
              <a:t>t publish every report or paper that is submitted to them. Before a report can be published, it must undergo peer review. Peer review means that a report is sent to several experts in the field so that they can look for errors, biases, and oversights. Only after being recommended for publication by these experts can the report be published.</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Society</a:t>
            </a:r>
            <a:endParaRPr lang="en-US" dirty="0"/>
          </a:p>
        </p:txBody>
      </p:sp>
      <p:sp>
        <p:nvSpPr>
          <p:cNvPr id="1030" name="Rectangle 6"/>
          <p:cNvSpPr>
            <a:spLocks noGrp="1" noChangeArrowheads="1"/>
          </p:cNvSpPr>
          <p:nvPr>
            <p:ph type="body" idx="1"/>
          </p:nvPr>
        </p:nvSpPr>
        <p:spPr>
          <a:xfrm>
            <a:off x="132982" y="745431"/>
            <a:ext cx="8824963" cy="5310187"/>
          </a:xfrm>
        </p:spPr>
        <p:txBody>
          <a:bodyPr/>
          <a:lstStyle/>
          <a:p>
            <a:r>
              <a:rPr lang="en-US" dirty="0"/>
              <a:t>Science and technology are an important part of modern society. New technologies depend on scientific advances, some of which occur years or even decades before the practical applications.</a:t>
            </a:r>
          </a:p>
          <a:p>
            <a:r>
              <a:rPr lang="en-US" dirty="0"/>
              <a:t>For example, Einstein</a:t>
            </a:r>
            <a:r>
              <a:rPr lang="fr-FR" dirty="0"/>
              <a:t>'</a:t>
            </a:r>
            <a:r>
              <a:rPr lang="en-US" dirty="0"/>
              <a:t>s theory of relativity predicts that moving clocks run slower than clocks at rest. Decades later, the Global Positioning System (GPS) was developed. To make the GPS system work, it is necessary to take into account the relativistic slowing down of moving clocks.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Society</a:t>
            </a:r>
            <a:endParaRPr lang="en-US" dirty="0"/>
          </a:p>
        </p:txBody>
      </p:sp>
      <p:sp>
        <p:nvSpPr>
          <p:cNvPr id="1030" name="Rectangle 6"/>
          <p:cNvSpPr>
            <a:spLocks noGrp="1" noChangeArrowheads="1"/>
          </p:cNvSpPr>
          <p:nvPr>
            <p:ph type="body" idx="1"/>
          </p:nvPr>
        </p:nvSpPr>
        <p:spPr/>
        <p:txBody>
          <a:bodyPr/>
          <a:lstStyle/>
          <a:p>
            <a:r>
              <a:rPr lang="en-US" dirty="0"/>
              <a:t>An important part of science is the ability of scientists in different locations to reproduce an experiment and verify that the reported results are consistent.</a:t>
            </a:r>
          </a:p>
          <a:p>
            <a:r>
              <a:rPr lang="en-US" dirty="0"/>
              <a:t>To aid in collaboration and verification, scientists have developed a system of measurement referred to as the metric system. Scientists throughout the world use this system when collecting data and performing experiments.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Physics and Society</a:t>
            </a:r>
          </a:p>
        </p:txBody>
      </p:sp>
      <p:sp>
        <p:nvSpPr>
          <p:cNvPr id="1030" name="Rectangle 6"/>
          <p:cNvSpPr>
            <a:spLocks noGrp="1" noChangeArrowheads="1"/>
          </p:cNvSpPr>
          <p:nvPr>
            <p:ph type="body" idx="1"/>
          </p:nvPr>
        </p:nvSpPr>
        <p:spPr/>
        <p:txBody>
          <a:bodyPr/>
          <a:lstStyle/>
          <a:p>
            <a:r>
              <a:rPr lang="en-US" dirty="0"/>
              <a:t>The number one priority in any physics experiment is safety. </a:t>
            </a:r>
          </a:p>
          <a:p>
            <a:r>
              <a:rPr lang="en-US" dirty="0"/>
              <a:t>Before you start a laboratory exercise, be sure to read all the steps and make sure that you understand the entire procedure.</a:t>
            </a:r>
          </a:p>
          <a:p>
            <a:r>
              <a:rPr lang="en-US" dirty="0"/>
              <a:t>Following your teacher</a:t>
            </a:r>
            <a:r>
              <a:rPr lang="fr-FR" dirty="0"/>
              <a:t>'</a:t>
            </a:r>
            <a:r>
              <a:rPr lang="en-US" dirty="0"/>
              <a:t>s instructions and the directions in this book is the most important safety rule of all.</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70DD-3483-774D-8AB7-D99C6CEF230D}"/>
              </a:ext>
            </a:extLst>
          </p:cNvPr>
          <p:cNvSpPr>
            <a:spLocks noGrp="1"/>
          </p:cNvSpPr>
          <p:nvPr>
            <p:ph type="title"/>
          </p:nvPr>
        </p:nvSpPr>
        <p:spPr/>
        <p:txBody>
          <a:bodyPr/>
          <a:lstStyle/>
          <a:p>
            <a:r>
              <a:rPr lang="en-US" dirty="0"/>
              <a:t>Physics and Society</a:t>
            </a:r>
          </a:p>
        </p:txBody>
      </p:sp>
      <p:sp>
        <p:nvSpPr>
          <p:cNvPr id="3" name="Content Placeholder 2">
            <a:extLst>
              <a:ext uri="{FF2B5EF4-FFF2-40B4-BE49-F238E27FC236}">
                <a16:creationId xmlns:a16="http://schemas.microsoft.com/office/drawing/2014/main" id="{390C0ADF-45BF-6B42-B215-6F3A220E6BF1}"/>
              </a:ext>
            </a:extLst>
          </p:cNvPr>
          <p:cNvSpPr>
            <a:spLocks noGrp="1"/>
          </p:cNvSpPr>
          <p:nvPr>
            <p:ph idx="1"/>
          </p:nvPr>
        </p:nvSpPr>
        <p:spPr/>
        <p:txBody>
          <a:bodyPr/>
          <a:lstStyle/>
          <a:p>
            <a:r>
              <a:rPr lang="en-US" dirty="0"/>
              <a:t>Theoretical physics is a branch of physics that employs mathematical models and abstractions of physical objects and systems to rationalize, explain and predict natural phenomena.</a:t>
            </a:r>
          </a:p>
          <a:p>
            <a:r>
              <a:rPr lang="en-US" dirty="0"/>
              <a:t>This is the physics we will be doing in this course.  We will explain natural occurrences using mathematical equations and processes.</a:t>
            </a:r>
          </a:p>
        </p:txBody>
      </p:sp>
      <p:sp>
        <p:nvSpPr>
          <p:cNvPr id="4" name="Footer Placeholder 3">
            <a:extLst>
              <a:ext uri="{FF2B5EF4-FFF2-40B4-BE49-F238E27FC236}">
                <a16:creationId xmlns:a16="http://schemas.microsoft.com/office/drawing/2014/main" id="{178F81E4-9D34-8548-B565-33DC7B8A1E51}"/>
              </a:ext>
            </a:extLst>
          </p:cNvPr>
          <p:cNvSpPr>
            <a:spLocks noGrp="1"/>
          </p:cNvSpPr>
          <p:nvPr>
            <p:ph type="ftr" sz="quarter" idx="10"/>
          </p:nvPr>
        </p:nvSpPr>
        <p:spPr/>
        <p:txBody>
          <a:bodyPr/>
          <a:lstStyle/>
          <a:p>
            <a:r>
              <a:rPr lang="en-GB"/>
              <a:t>© 2014 Pearson Education, Inc.</a:t>
            </a:r>
          </a:p>
        </p:txBody>
      </p:sp>
    </p:spTree>
    <p:extLst>
      <p:ext uri="{BB962C8B-B14F-4D97-AF65-F5344CB8AC3E}">
        <p14:creationId xmlns:p14="http://schemas.microsoft.com/office/powerpoint/2010/main" val="3202219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DC8E-C69A-EB4F-BAB6-2A00D1A1A2F7}"/>
              </a:ext>
            </a:extLst>
          </p:cNvPr>
          <p:cNvSpPr>
            <a:spLocks noGrp="1"/>
          </p:cNvSpPr>
          <p:nvPr>
            <p:ph type="title"/>
          </p:nvPr>
        </p:nvSpPr>
        <p:spPr/>
        <p:txBody>
          <a:bodyPr/>
          <a:lstStyle/>
          <a:p>
            <a:r>
              <a:rPr lang="en-US" dirty="0"/>
              <a:t>1.1 and 1.2 Assignment</a:t>
            </a:r>
          </a:p>
        </p:txBody>
      </p:sp>
      <p:sp>
        <p:nvSpPr>
          <p:cNvPr id="3" name="Content Placeholder 2">
            <a:extLst>
              <a:ext uri="{FF2B5EF4-FFF2-40B4-BE49-F238E27FC236}">
                <a16:creationId xmlns:a16="http://schemas.microsoft.com/office/drawing/2014/main" id="{AE005F56-10B3-A24E-909B-BBE87A248D02}"/>
              </a:ext>
            </a:extLst>
          </p:cNvPr>
          <p:cNvSpPr>
            <a:spLocks noGrp="1"/>
          </p:cNvSpPr>
          <p:nvPr>
            <p:ph idx="1"/>
          </p:nvPr>
        </p:nvSpPr>
        <p:spPr/>
        <p:txBody>
          <a:bodyPr/>
          <a:lstStyle/>
          <a:p>
            <a:r>
              <a:rPr lang="en-US" dirty="0"/>
              <a:t>Do the worksheet from your homework from sections 1.1 and 1.2.</a:t>
            </a:r>
          </a:p>
          <a:p>
            <a:r>
              <a:rPr lang="en-US" dirty="0"/>
              <a:t>Remember to be looking at the vocabulary terms for chapter 1.</a:t>
            </a:r>
          </a:p>
        </p:txBody>
      </p:sp>
      <p:sp>
        <p:nvSpPr>
          <p:cNvPr id="4" name="Footer Placeholder 3">
            <a:extLst>
              <a:ext uri="{FF2B5EF4-FFF2-40B4-BE49-F238E27FC236}">
                <a16:creationId xmlns:a16="http://schemas.microsoft.com/office/drawing/2014/main" id="{B3BF46F1-DC69-CB45-9BBE-C9C61DF4C4B1}"/>
              </a:ext>
            </a:extLst>
          </p:cNvPr>
          <p:cNvSpPr>
            <a:spLocks noGrp="1"/>
          </p:cNvSpPr>
          <p:nvPr>
            <p:ph type="ftr" sz="quarter" idx="10"/>
          </p:nvPr>
        </p:nvSpPr>
        <p:spPr/>
        <p:txBody>
          <a:bodyPr/>
          <a:lstStyle/>
          <a:p>
            <a:r>
              <a:rPr lang="en-GB"/>
              <a:t>© 2014 Pearson Education, Inc.</a:t>
            </a:r>
          </a:p>
        </p:txBody>
      </p:sp>
    </p:spTree>
    <p:extLst>
      <p:ext uri="{BB962C8B-B14F-4D97-AF65-F5344CB8AC3E}">
        <p14:creationId xmlns:p14="http://schemas.microsoft.com/office/powerpoint/2010/main" val="266476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ftr" sz="quarter" idx="4294967295"/>
          </p:nvPr>
        </p:nvSpPr>
        <p:spPr>
          <a:xfrm>
            <a:off x="87313" y="6613525"/>
            <a:ext cx="5399087" cy="179388"/>
          </a:xfrm>
          <a:prstGeom prst="rect">
            <a:avLst/>
          </a:prstGeom>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GB" sz="900" dirty="0"/>
              <a:t>© 2014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dirty="0">
              <a:ea typeface="ＭＳ Ｐゴシック" charset="0"/>
            </a:endParaRPr>
          </a:p>
        </p:txBody>
      </p:sp>
      <p:sp>
        <p:nvSpPr>
          <p:cNvPr id="2091" name="Rectangle 43"/>
          <p:cNvSpPr>
            <a:spLocks noGrp="1" noChangeArrowheads="1"/>
          </p:cNvSpPr>
          <p:nvPr>
            <p:ph type="ctrTitle"/>
          </p:nvPr>
        </p:nvSpPr>
        <p:spPr>
          <a:xfrm>
            <a:off x="313765" y="913333"/>
            <a:ext cx="4881486" cy="1569660"/>
          </a:xfrm>
        </p:spPr>
        <p:txBody>
          <a:bodyPr/>
          <a:lstStyle/>
          <a:p>
            <a:pPr algn="ctr"/>
            <a:r>
              <a:rPr lang="en-US" dirty="0"/>
              <a:t>1.1: Physics and the Scientific Method</a:t>
            </a:r>
            <a:br>
              <a:rPr lang="en-US" dirty="0"/>
            </a:br>
            <a:endParaRPr lang="en-US" dirty="0"/>
          </a:p>
        </p:txBody>
      </p:sp>
      <p:sp>
        <p:nvSpPr>
          <p:cNvPr id="2" name="TextBox 1"/>
          <p:cNvSpPr txBox="1"/>
          <p:nvPr/>
        </p:nvSpPr>
        <p:spPr>
          <a:xfrm>
            <a:off x="274194" y="2395430"/>
            <a:ext cx="4895453" cy="2308324"/>
          </a:xfrm>
          <a:prstGeom prst="rect">
            <a:avLst/>
          </a:prstGeom>
          <a:noFill/>
        </p:spPr>
        <p:txBody>
          <a:bodyPr wrap="square" rtlCol="0">
            <a:spAutoFit/>
          </a:bodyPr>
          <a:lstStyle/>
          <a:p>
            <a:pPr algn="ctr"/>
            <a:r>
              <a:rPr lang="en-US" b="1" dirty="0"/>
              <a:t>Learning Targets:</a:t>
            </a:r>
          </a:p>
          <a:p>
            <a:pPr marL="342900" indent="-342900">
              <a:buFont typeface="Arial"/>
              <a:buChar char="•"/>
            </a:pPr>
            <a:r>
              <a:rPr lang="en-US" dirty="0"/>
              <a:t>Describe the scientific process that is followed when determining the validity of a hypothesis.</a:t>
            </a:r>
          </a:p>
          <a:p>
            <a:endParaRPr lang="en-US" dirty="0"/>
          </a:p>
        </p:txBody>
      </p:sp>
    </p:spTree>
    <p:extLst>
      <p:ext uri="{BB962C8B-B14F-4D97-AF65-F5344CB8AC3E}">
        <p14:creationId xmlns:p14="http://schemas.microsoft.com/office/powerpoint/2010/main" val="423724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ftr" sz="quarter" idx="4294967295"/>
          </p:nvPr>
        </p:nvSpPr>
        <p:spPr>
          <a:xfrm>
            <a:off x="87313" y="6613525"/>
            <a:ext cx="5399087" cy="179388"/>
          </a:xfrm>
          <a:prstGeom prst="rect">
            <a:avLst/>
          </a:prstGeom>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GB" sz="900" dirty="0"/>
              <a:t>© 2014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dirty="0">
              <a:ea typeface="ＭＳ Ｐゴシック" charset="0"/>
            </a:endParaRPr>
          </a:p>
        </p:txBody>
      </p:sp>
      <p:sp>
        <p:nvSpPr>
          <p:cNvPr id="2091" name="Rectangle 43"/>
          <p:cNvSpPr>
            <a:spLocks noGrp="1" noChangeArrowheads="1"/>
          </p:cNvSpPr>
          <p:nvPr>
            <p:ph type="ctrTitle"/>
          </p:nvPr>
        </p:nvSpPr>
        <p:spPr>
          <a:xfrm>
            <a:off x="313765" y="913333"/>
            <a:ext cx="4881486" cy="1077218"/>
          </a:xfrm>
        </p:spPr>
        <p:txBody>
          <a:bodyPr/>
          <a:lstStyle/>
          <a:p>
            <a:pPr algn="ctr"/>
            <a:r>
              <a:rPr lang="en-US" dirty="0"/>
              <a:t>1.3: Units and Dimensions</a:t>
            </a:r>
          </a:p>
        </p:txBody>
      </p:sp>
      <p:sp>
        <p:nvSpPr>
          <p:cNvPr id="2" name="TextBox 1"/>
          <p:cNvSpPr txBox="1"/>
          <p:nvPr/>
        </p:nvSpPr>
        <p:spPr>
          <a:xfrm>
            <a:off x="274194" y="2395430"/>
            <a:ext cx="4895453" cy="3416320"/>
          </a:xfrm>
          <a:prstGeom prst="rect">
            <a:avLst/>
          </a:prstGeom>
          <a:noFill/>
        </p:spPr>
        <p:txBody>
          <a:bodyPr wrap="square" rtlCol="0">
            <a:spAutoFit/>
          </a:bodyPr>
          <a:lstStyle/>
          <a:p>
            <a:pPr algn="ctr"/>
            <a:r>
              <a:rPr lang="en-US" b="1" dirty="0"/>
              <a:t>Learning Targets:</a:t>
            </a:r>
          </a:p>
          <a:p>
            <a:pPr marL="342900" indent="-342900">
              <a:buFont typeface="Arial"/>
              <a:buChar char="•"/>
            </a:pPr>
            <a:r>
              <a:rPr lang="en-US" dirty="0"/>
              <a:t>Identify the base units for different physical quantities.</a:t>
            </a:r>
          </a:p>
          <a:p>
            <a:pPr marL="342900" indent="-342900">
              <a:buFont typeface="Arial"/>
              <a:buChar char="•"/>
            </a:pPr>
            <a:r>
              <a:rPr lang="en-US" dirty="0"/>
              <a:t>List common prefixes and describe how they are used to modify base units.</a:t>
            </a:r>
          </a:p>
          <a:p>
            <a:pPr marL="342900" indent="-342900">
              <a:buFont typeface="Arial"/>
              <a:buChar char="•"/>
            </a:pPr>
            <a:r>
              <a:rPr lang="en-US" dirty="0"/>
              <a:t>Define dimensional consistency and demonstrate how it applies to physics equations. </a:t>
            </a:r>
          </a:p>
        </p:txBody>
      </p:sp>
    </p:spTree>
    <p:extLst>
      <p:ext uri="{BB962C8B-B14F-4D97-AF65-F5344CB8AC3E}">
        <p14:creationId xmlns:p14="http://schemas.microsoft.com/office/powerpoint/2010/main" val="335119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1.3: Units and Dimensions</a:t>
            </a:r>
          </a:p>
        </p:txBody>
      </p:sp>
      <p:sp>
        <p:nvSpPr>
          <p:cNvPr id="1030" name="Rectangle 6"/>
          <p:cNvSpPr>
            <a:spLocks noGrp="1" noChangeArrowheads="1"/>
          </p:cNvSpPr>
          <p:nvPr>
            <p:ph type="body" idx="1"/>
          </p:nvPr>
        </p:nvSpPr>
        <p:spPr>
          <a:xfrm>
            <a:off x="103260" y="696216"/>
            <a:ext cx="8944177" cy="5424487"/>
          </a:xfrm>
        </p:spPr>
        <p:txBody>
          <a:bodyPr/>
          <a:lstStyle/>
          <a:p>
            <a:r>
              <a:rPr lang="en-US" dirty="0"/>
              <a:t>Meaningful experimental results require careful measurements of quantities such as length, mass, and time. Physicists have worked hard to develop accurate and repeatable ways to make these measurements. </a:t>
            </a:r>
          </a:p>
          <a:p>
            <a:r>
              <a:rPr lang="en-US" dirty="0"/>
              <a:t>Measurements involve units. The standard "measuring stick" for a physical quantity is referred to as its base unit.</a:t>
            </a:r>
          </a:p>
          <a:p>
            <a:r>
              <a:rPr lang="en-US" dirty="0"/>
              <a:t>The base unit of length is the meter (abbreviated m). The base units of time and mass are the second (abbreviated s) and the kilogram (abbreviated kg), respectively.</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142538" y="683122"/>
            <a:ext cx="8852525" cy="5106987"/>
          </a:xfrm>
        </p:spPr>
        <p:txBody>
          <a:bodyPr/>
          <a:lstStyle/>
          <a:p>
            <a:r>
              <a:rPr lang="en-US" dirty="0"/>
              <a:t>The detailed system of units used by scientists was established in 1960 at the Eleventh General Conference of Weights and Measures in Paris, France. The system goes by the name </a:t>
            </a:r>
            <a:r>
              <a:rPr lang="en-US" dirty="0" err="1"/>
              <a:t>Système</a:t>
            </a:r>
            <a:r>
              <a:rPr lang="en-US" dirty="0"/>
              <a:t> International d</a:t>
            </a:r>
            <a:r>
              <a:rPr lang="fr-FR" dirty="0"/>
              <a:t>'</a:t>
            </a:r>
            <a:r>
              <a:rPr lang="en-US" dirty="0" err="1"/>
              <a:t>Unités</a:t>
            </a:r>
            <a:r>
              <a:rPr lang="en-US" dirty="0"/>
              <a:t>, or SI for short. </a:t>
            </a:r>
          </a:p>
          <a:p>
            <a:r>
              <a:rPr lang="en-US" dirty="0"/>
              <a:t>When we refer to SI units we mean base units of meters (m), kilograms (kg), and seconds (s). Taking the first letter of each of these units gives a common alternate name—the </a:t>
            </a:r>
            <a:r>
              <a:rPr lang="en-US" dirty="0" err="1"/>
              <a:t>mks</a:t>
            </a:r>
            <a:r>
              <a:rPr lang="en-US" dirty="0"/>
              <a:t> system.</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129446" y="656934"/>
            <a:ext cx="8878712" cy="5411787"/>
          </a:xfrm>
        </p:spPr>
        <p:txBody>
          <a:bodyPr/>
          <a:lstStyle/>
          <a:p>
            <a:r>
              <a:rPr lang="en-US" dirty="0"/>
              <a:t>The units of length have become more precise over the centuries. For example, in 1793 the French Academy of Sciences defined the meter to be one ten-millionth of the distance from the North Pole to the equator.</a:t>
            </a:r>
          </a:p>
          <a:p>
            <a:r>
              <a:rPr lang="en-US" dirty="0"/>
              <a:t>Since 1983 we have used a definition of a meter based on the speed of light in a vacuum. One meter is defined to be the distance traveled by light in a vacuum in 1/1,299,792,458 of a second.</a:t>
            </a:r>
          </a:p>
          <a:p>
            <a:r>
              <a:rPr lang="en-US" dirty="0"/>
              <a:t>For comparison purposes, a meter is about 3.28 feet. This is roughly 10% longer than a yard.</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8" name="Footer Placeholder 17"/>
          <p:cNvSpPr>
            <a:spLocks noGrp="1"/>
          </p:cNvSpPr>
          <p:nvPr>
            <p:ph type="ftr" sz="quarter" idx="10"/>
          </p:nvPr>
        </p:nvSpPr>
        <p:spPr/>
        <p:txBody>
          <a:bodyPr/>
          <a:lstStyle/>
          <a:p>
            <a:r>
              <a:rPr lang="en-GB"/>
              <a:t>© 2014 Pearson Education, Inc.</a:t>
            </a:r>
          </a:p>
        </p:txBody>
      </p:sp>
      <p:pic>
        <p:nvPicPr>
          <p:cNvPr id="20" name="Picture 19" descr="01_01_Table.jpg"/>
          <p:cNvPicPr>
            <a:picLocks noChangeAspect="1"/>
          </p:cNvPicPr>
          <p:nvPr/>
        </p:nvPicPr>
        <p:blipFill rotWithShape="1">
          <a:blip r:embed="rId3">
            <a:extLst>
              <a:ext uri="{28A0092B-C50C-407E-A947-70E740481C1C}">
                <a14:useLocalDpi xmlns:a14="http://schemas.microsoft.com/office/drawing/2010/main" val="0"/>
              </a:ext>
            </a:extLst>
          </a:blip>
          <a:srcRect b="2813"/>
          <a:stretch/>
        </p:blipFill>
        <p:spPr>
          <a:xfrm>
            <a:off x="386536" y="526592"/>
            <a:ext cx="8114993" cy="620445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0" y="683122"/>
            <a:ext cx="8955784" cy="5278380"/>
          </a:xfrm>
        </p:spPr>
        <p:txBody>
          <a:bodyPr/>
          <a:lstStyle/>
          <a:p>
            <a:r>
              <a:rPr lang="en-US" sz="2400" dirty="0"/>
              <a:t>Mass is the measure of the amount of matter in an object. It is measured in units defined by a platinum-iridium cylinder at the International Bureau of Weights and Measures in </a:t>
            </a:r>
            <a:r>
              <a:rPr lang="en-US" sz="2400" dirty="0" err="1"/>
              <a:t>Sèvres</a:t>
            </a:r>
            <a:r>
              <a:rPr lang="en-US" sz="2400" dirty="0"/>
              <a:t>, France. This cylinder, known as the standard mass, is shown in the figure below.</a:t>
            </a:r>
          </a:p>
          <a:p>
            <a:endParaRPr lang="en-US" sz="2400" dirty="0"/>
          </a:p>
          <a:p>
            <a:endParaRPr lang="en-US" sz="2400" dirty="0"/>
          </a:p>
          <a:p>
            <a:endParaRPr lang="en-US" sz="2400" dirty="0"/>
          </a:p>
          <a:p>
            <a:endParaRPr lang="en-US" sz="2400" dirty="0"/>
          </a:p>
          <a:p>
            <a:endParaRPr lang="en-US" sz="2400" dirty="0"/>
          </a:p>
          <a:p>
            <a:r>
              <a:rPr lang="en-US" sz="2400" dirty="0"/>
              <a:t>The cylinder is kept under two glass bell jars to prevent even a speck of dust from landing on it and changing its mass.</a:t>
            </a:r>
          </a:p>
        </p:txBody>
      </p:sp>
      <p:pic>
        <p:nvPicPr>
          <p:cNvPr id="22" name="Picture 21" descr="01_0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548" y="2195777"/>
            <a:ext cx="2208177" cy="2619952"/>
          </a:xfrm>
          <a:prstGeom prst="rect">
            <a:avLst/>
          </a:prstGeom>
        </p:spPr>
      </p:pic>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129447" y="578369"/>
            <a:ext cx="8891804" cy="5106987"/>
          </a:xfrm>
        </p:spPr>
        <p:txBody>
          <a:bodyPr/>
          <a:lstStyle/>
          <a:p>
            <a:r>
              <a:rPr lang="en-US" dirty="0"/>
              <a:t>In SI units, mass is measured in kilograms.</a:t>
            </a:r>
          </a:p>
          <a:p>
            <a:r>
              <a:rPr lang="en-US" dirty="0"/>
              <a:t>To put the kilogram in everyday terms, a quart of milk has a mass slightly less than 1 kilogram.</a:t>
            </a:r>
          </a:p>
          <a:p>
            <a:r>
              <a:rPr lang="en-US" dirty="0"/>
              <a:t>The following table gives a list of typical masses.</a:t>
            </a:r>
          </a:p>
        </p:txBody>
      </p:sp>
      <p:sp>
        <p:nvSpPr>
          <p:cNvPr id="18" name="Footer Placeholder 17"/>
          <p:cNvSpPr>
            <a:spLocks noGrp="1"/>
          </p:cNvSpPr>
          <p:nvPr>
            <p:ph type="ftr" sz="quarter" idx="10"/>
          </p:nvPr>
        </p:nvSpPr>
        <p:spPr/>
        <p:txBody>
          <a:bodyPr/>
          <a:lstStyle/>
          <a:p>
            <a:r>
              <a:rPr lang="en-GB"/>
              <a:t>© 2014 Pearson Education, Inc.</a:t>
            </a:r>
          </a:p>
        </p:txBody>
      </p:sp>
      <p:pic>
        <p:nvPicPr>
          <p:cNvPr id="19" name="Picture 18" descr="01_02_Tabl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370574" y="2537452"/>
            <a:ext cx="4883088" cy="426412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170213" y="722404"/>
            <a:ext cx="8837944" cy="5106987"/>
          </a:xfrm>
        </p:spPr>
        <p:txBody>
          <a:bodyPr/>
          <a:lstStyle/>
          <a:p>
            <a:r>
              <a:rPr lang="en-US" dirty="0"/>
              <a:t>Weight and mass are quite different quantities.</a:t>
            </a:r>
          </a:p>
          <a:p>
            <a:pPr lvl="1"/>
            <a:r>
              <a:rPr lang="en-US" dirty="0"/>
              <a:t> Mass is an intrinsic, unchanging property of an object. </a:t>
            </a:r>
          </a:p>
          <a:p>
            <a:pPr lvl="1"/>
            <a:r>
              <a:rPr lang="en-US" dirty="0"/>
              <a:t>Weight, in contrast, is a measure of the gravitational force acting on an object and varies depending on the object</a:t>
            </a:r>
            <a:r>
              <a:rPr lang="fr-FR" dirty="0"/>
              <a:t>'</a:t>
            </a:r>
            <a:r>
              <a:rPr lang="en-US" dirty="0"/>
              <a:t>s location.</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103259" y="800968"/>
            <a:ext cx="8917991" cy="5106987"/>
          </a:xfrm>
        </p:spPr>
        <p:txBody>
          <a:bodyPr/>
          <a:lstStyle/>
          <a:p>
            <a:r>
              <a:rPr lang="en-US" dirty="0"/>
              <a:t>Nature has provided us with a fairly accurate timepiece in the revolving Earth. Prior to 1965, the mean solar day was defined to consist of 84,400 seconds (23.4 hours). Even the rotation of the Earth is not completely regular, however.</a:t>
            </a:r>
          </a:p>
          <a:p>
            <a:r>
              <a:rPr lang="en-US" dirty="0"/>
              <a:t>Today, time is measured in units based on the operation of atomic clocks, the world</a:t>
            </a:r>
            <a:r>
              <a:rPr lang="fr-FR" dirty="0"/>
              <a:t>'</a:t>
            </a:r>
            <a:r>
              <a:rPr lang="en-US" dirty="0"/>
              <a:t>s most accurate timepieces.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0" y="774780"/>
            <a:ext cx="9144000" cy="5449887"/>
          </a:xfrm>
        </p:spPr>
        <p:txBody>
          <a:bodyPr/>
          <a:lstStyle/>
          <a:p>
            <a:r>
              <a:rPr lang="en-US" sz="2400" dirty="0"/>
              <a:t>The atomic clock shown in the figure below keeps time on the basis of radiation from cesium atoms. It is accurate to about three millionths of a second per year.</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a:lnSpc>
                <a:spcPct val="90000"/>
              </a:lnSpc>
            </a:pPr>
            <a:r>
              <a:rPr lang="en-US" sz="2400" dirty="0"/>
              <a:t>Based on the operation of an atomic clock, 1 second is defined as the time it takes for radiation from a cesium-133 atom to oscillate 9,192,631,770 times.</a:t>
            </a:r>
          </a:p>
        </p:txBody>
      </p:sp>
      <p:sp>
        <p:nvSpPr>
          <p:cNvPr id="18" name="Footer Placeholder 17"/>
          <p:cNvSpPr>
            <a:spLocks noGrp="1"/>
          </p:cNvSpPr>
          <p:nvPr>
            <p:ph type="ftr" sz="quarter" idx="10"/>
          </p:nvPr>
        </p:nvSpPr>
        <p:spPr/>
        <p:txBody>
          <a:bodyPr/>
          <a:lstStyle/>
          <a:p>
            <a:r>
              <a:rPr lang="en-GB" dirty="0"/>
              <a:t>© 2014 Pearson Education, Inc.</a:t>
            </a:r>
          </a:p>
        </p:txBody>
      </p:sp>
      <p:pic>
        <p:nvPicPr>
          <p:cNvPr id="19" name="Picture 18" descr="01_07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736" y="1929789"/>
            <a:ext cx="4297680" cy="30945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 Introduction to Physics</a:t>
            </a:r>
          </a:p>
        </p:txBody>
      </p:sp>
      <p:sp>
        <p:nvSpPr>
          <p:cNvPr id="3" name="Content Placeholder 2"/>
          <p:cNvSpPr>
            <a:spLocks noGrp="1"/>
          </p:cNvSpPr>
          <p:nvPr>
            <p:ph idx="1"/>
          </p:nvPr>
        </p:nvSpPr>
        <p:spPr/>
        <p:txBody>
          <a:bodyPr/>
          <a:lstStyle/>
          <a:p>
            <a:r>
              <a:rPr lang="en-US" dirty="0"/>
              <a:t>Make sure you study all the vocabulary from this chapter.</a:t>
            </a:r>
          </a:p>
          <a:p>
            <a:r>
              <a:rPr lang="en-US" dirty="0"/>
              <a:t>There will be a vocabulary quiz at the end of the chapter.</a:t>
            </a:r>
          </a:p>
          <a:p>
            <a:r>
              <a:rPr lang="en-US" dirty="0"/>
              <a:t>All the vocabulary terms (30) are listed on the first page of each section. </a:t>
            </a:r>
          </a:p>
        </p:txBody>
      </p:sp>
      <p:sp>
        <p:nvSpPr>
          <p:cNvPr id="4" name="Footer Placeholder 3"/>
          <p:cNvSpPr>
            <a:spLocks noGrp="1"/>
          </p:cNvSpPr>
          <p:nvPr>
            <p:ph type="ftr" sz="quarter" idx="10"/>
          </p:nvPr>
        </p:nvSpPr>
        <p:spPr/>
        <p:txBody>
          <a:bodyPr/>
          <a:lstStyle/>
          <a:p>
            <a:r>
              <a:rPr lang="en-GB"/>
              <a:t>© 2014 Pearson Education, Inc.</a:t>
            </a:r>
          </a:p>
        </p:txBody>
      </p:sp>
    </p:spTree>
    <p:extLst>
      <p:ext uri="{BB962C8B-B14F-4D97-AF65-F5344CB8AC3E}">
        <p14:creationId xmlns:p14="http://schemas.microsoft.com/office/powerpoint/2010/main" val="35292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0" y="735498"/>
            <a:ext cx="9144000" cy="5106987"/>
          </a:xfrm>
        </p:spPr>
        <p:txBody>
          <a:bodyPr/>
          <a:lstStyle/>
          <a:p>
            <a:r>
              <a:rPr lang="en-US" dirty="0"/>
              <a:t>A range of typical time intervals appears in the table below.</a:t>
            </a:r>
          </a:p>
        </p:txBody>
      </p:sp>
      <p:sp>
        <p:nvSpPr>
          <p:cNvPr id="18" name="Footer Placeholder 17"/>
          <p:cNvSpPr>
            <a:spLocks noGrp="1"/>
          </p:cNvSpPr>
          <p:nvPr>
            <p:ph type="ftr" sz="quarter" idx="10"/>
          </p:nvPr>
        </p:nvSpPr>
        <p:spPr/>
        <p:txBody>
          <a:bodyPr/>
          <a:lstStyle/>
          <a:p>
            <a:r>
              <a:rPr lang="en-GB"/>
              <a:t>© 2014 Pearson Education, Inc.</a:t>
            </a:r>
          </a:p>
        </p:txBody>
      </p:sp>
      <p:pic>
        <p:nvPicPr>
          <p:cNvPr id="19" name="Picture 18" descr="01_03_Table.jpg"/>
          <p:cNvPicPr>
            <a:picLocks noChangeAspect="1"/>
          </p:cNvPicPr>
          <p:nvPr/>
        </p:nvPicPr>
        <p:blipFill rotWithShape="1">
          <a:blip r:embed="rId3">
            <a:extLst>
              <a:ext uri="{28A0092B-C50C-407E-A947-70E740481C1C}">
                <a14:useLocalDpi xmlns:a14="http://schemas.microsoft.com/office/drawing/2010/main" val="0"/>
              </a:ext>
            </a:extLst>
          </a:blip>
          <a:srcRect b="3104"/>
          <a:stretch/>
        </p:blipFill>
        <p:spPr>
          <a:xfrm>
            <a:off x="868040" y="1590073"/>
            <a:ext cx="7708039" cy="49968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116353" y="748592"/>
            <a:ext cx="8904898" cy="5106987"/>
          </a:xfrm>
        </p:spPr>
        <p:txBody>
          <a:bodyPr/>
          <a:lstStyle/>
          <a:p>
            <a:r>
              <a:rPr lang="en-US" dirty="0"/>
              <a:t>Prefixes are used to designate common multiples the SI basic units in powers of 10. </a:t>
            </a:r>
          </a:p>
          <a:p>
            <a:r>
              <a:rPr lang="en-US" dirty="0"/>
              <a:t>For example, prefix </a:t>
            </a:r>
            <a:r>
              <a:rPr lang="en-US" i="1" dirty="0"/>
              <a:t>kilo</a:t>
            </a:r>
            <a:r>
              <a:rPr lang="en-US" dirty="0"/>
              <a:t> (abbreviated k) means one thousand, or equivalently 10</a:t>
            </a:r>
            <a:r>
              <a:rPr lang="en-US" baseline="30000" dirty="0"/>
              <a:t>3</a:t>
            </a:r>
            <a:r>
              <a:rPr lang="en-US" dirty="0"/>
              <a:t>. Thus, 1 kilogram is the same as 1000 grams or 10</a:t>
            </a:r>
            <a:r>
              <a:rPr lang="en-US" baseline="30000" dirty="0"/>
              <a:t>3</a:t>
            </a:r>
            <a:r>
              <a:rPr lang="en-US" dirty="0"/>
              <a:t> grams.</a:t>
            </a:r>
          </a:p>
          <a:p>
            <a:pPr marL="0" indent="0">
              <a:buNone/>
            </a:pPr>
            <a:r>
              <a:rPr lang="en-US" dirty="0"/>
              <a:t>			1 kg =10</a:t>
            </a:r>
            <a:r>
              <a:rPr lang="en-US" baseline="30000" dirty="0"/>
              <a:t>3</a:t>
            </a:r>
            <a:r>
              <a:rPr lang="en-US" dirty="0"/>
              <a:t> grams</a:t>
            </a:r>
          </a:p>
          <a:p>
            <a:r>
              <a:rPr lang="en-US" dirty="0"/>
              <a:t>Similarly, the prefix </a:t>
            </a:r>
            <a:r>
              <a:rPr lang="en-US" i="1" dirty="0" err="1"/>
              <a:t>milli</a:t>
            </a:r>
            <a:r>
              <a:rPr lang="en-US" dirty="0"/>
              <a:t> (abbreviated m) means one thousandth, or 10</a:t>
            </a:r>
            <a:r>
              <a:rPr lang="en-US" baseline="30000" dirty="0"/>
              <a:t>−3</a:t>
            </a:r>
            <a:r>
              <a:rPr lang="en-US" dirty="0"/>
              <a:t>. Thus, 1 millimeter (mm) is the same as 0.001 m, or 10</a:t>
            </a:r>
            <a:r>
              <a:rPr lang="en-US" baseline="30000" dirty="0"/>
              <a:t>−3</a:t>
            </a:r>
            <a:r>
              <a:rPr lang="en-US" dirty="0"/>
              <a:t> meter.</a:t>
            </a:r>
          </a:p>
          <a:p>
            <a:pPr marL="0" indent="0">
              <a:buNone/>
            </a:pPr>
            <a:r>
              <a:rPr lang="en-US" dirty="0"/>
              <a:t>			1 mm = 10</a:t>
            </a:r>
            <a:r>
              <a:rPr lang="en-US" baseline="30000" dirty="0"/>
              <a:t>−3</a:t>
            </a:r>
            <a:r>
              <a:rPr lang="en-US" dirty="0"/>
              <a:t> m</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0" y="696216"/>
            <a:ext cx="9144000" cy="5106987"/>
          </a:xfrm>
        </p:spPr>
        <p:txBody>
          <a:bodyPr/>
          <a:lstStyle/>
          <a:p>
            <a:r>
              <a:rPr lang="en-US" dirty="0"/>
              <a:t>The most common unit prefixes are listed in the table below.</a:t>
            </a:r>
          </a:p>
        </p:txBody>
      </p:sp>
      <p:sp>
        <p:nvSpPr>
          <p:cNvPr id="18" name="Footer Placeholder 17"/>
          <p:cNvSpPr>
            <a:spLocks noGrp="1"/>
          </p:cNvSpPr>
          <p:nvPr>
            <p:ph type="ftr" sz="quarter" idx="10"/>
          </p:nvPr>
        </p:nvSpPr>
        <p:spPr/>
        <p:txBody>
          <a:bodyPr/>
          <a:lstStyle/>
          <a:p>
            <a:r>
              <a:rPr lang="en-GB"/>
              <a:t>© 2014 Pearson Education, Inc.</a:t>
            </a:r>
          </a:p>
        </p:txBody>
      </p:sp>
      <p:pic>
        <p:nvPicPr>
          <p:cNvPr id="19" name="Picture 18" descr="01_04_Table.jpg"/>
          <p:cNvPicPr>
            <a:picLocks noChangeAspect="1"/>
          </p:cNvPicPr>
          <p:nvPr/>
        </p:nvPicPr>
        <p:blipFill rotWithShape="1">
          <a:blip r:embed="rId3">
            <a:extLst>
              <a:ext uri="{28A0092B-C50C-407E-A947-70E740481C1C}">
                <a14:useLocalDpi xmlns:a14="http://schemas.microsoft.com/office/drawing/2010/main" val="0"/>
              </a:ext>
            </a:extLst>
          </a:blip>
          <a:srcRect b="2797"/>
          <a:stretch/>
        </p:blipFill>
        <p:spPr>
          <a:xfrm>
            <a:off x="1528719" y="1210607"/>
            <a:ext cx="7532924" cy="542806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_pg19_UnFigure.jpg"/>
          <p:cNvPicPr>
            <a:picLocks noChangeAspect="1"/>
          </p:cNvPicPr>
          <p:nvPr/>
        </p:nvPicPr>
        <p:blipFill rotWithShape="1">
          <a:blip r:embed="rId2">
            <a:extLst>
              <a:ext uri="{28A0092B-C50C-407E-A947-70E740481C1C}">
                <a14:useLocalDpi xmlns:a14="http://schemas.microsoft.com/office/drawing/2010/main" val="0"/>
              </a:ext>
            </a:extLst>
          </a:blip>
          <a:srcRect b="2973"/>
          <a:stretch/>
        </p:blipFill>
        <p:spPr>
          <a:xfrm>
            <a:off x="0" y="-1"/>
            <a:ext cx="9154402" cy="6704145"/>
          </a:xfrm>
          <a:prstGeom prst="rect">
            <a:avLst/>
          </a:prstGeom>
        </p:spPr>
      </p:pic>
    </p:spTree>
    <p:extLst>
      <p:ext uri="{BB962C8B-B14F-4D97-AF65-F5344CB8AC3E}">
        <p14:creationId xmlns:p14="http://schemas.microsoft.com/office/powerpoint/2010/main" val="3271649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0" y="670028"/>
            <a:ext cx="9144000" cy="5106987"/>
          </a:xfrm>
        </p:spPr>
        <p:txBody>
          <a:bodyPr/>
          <a:lstStyle/>
          <a:p>
            <a:r>
              <a:rPr lang="en-US" dirty="0"/>
              <a:t>The dimension of a physical quantity refers to the type of quantity it is, regardless of the units used in the measurement.</a:t>
            </a:r>
          </a:p>
          <a:p>
            <a:r>
              <a:rPr lang="en-US" dirty="0"/>
              <a:t>For example, consider the two distance measurements of 25 km and 1.25 cm. Though each has a different unit, they both have the same dimension—length.</a:t>
            </a:r>
          </a:p>
          <a:p>
            <a:r>
              <a:rPr lang="en-US" dirty="0"/>
              <a:t>As will be shown, the dimensions found in an equation lead to useful techniques for verifying a solution and for converting from type of unit to another.</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Units and Dimensions</a:t>
            </a:r>
          </a:p>
        </p:txBody>
      </p:sp>
      <p:sp>
        <p:nvSpPr>
          <p:cNvPr id="1030" name="Rectangle 6"/>
          <p:cNvSpPr>
            <a:spLocks noGrp="1" noChangeArrowheads="1"/>
          </p:cNvSpPr>
          <p:nvPr>
            <p:ph type="body" idx="1"/>
          </p:nvPr>
        </p:nvSpPr>
        <p:spPr>
          <a:xfrm>
            <a:off x="0" y="683122"/>
            <a:ext cx="9144000" cy="5106987"/>
          </a:xfrm>
        </p:spPr>
        <p:txBody>
          <a:bodyPr/>
          <a:lstStyle/>
          <a:p>
            <a:r>
              <a:rPr lang="en-US" dirty="0"/>
              <a:t>The table below gives the dimensions of some common physical quantities.</a:t>
            </a:r>
          </a:p>
        </p:txBody>
      </p:sp>
      <p:sp>
        <p:nvSpPr>
          <p:cNvPr id="18" name="Footer Placeholder 17"/>
          <p:cNvSpPr>
            <a:spLocks noGrp="1"/>
          </p:cNvSpPr>
          <p:nvPr>
            <p:ph type="ftr" sz="quarter" idx="10"/>
          </p:nvPr>
        </p:nvSpPr>
        <p:spPr/>
        <p:txBody>
          <a:bodyPr/>
          <a:lstStyle/>
          <a:p>
            <a:r>
              <a:rPr lang="en-GB"/>
              <a:t>© 2014 Pearson Education, Inc.</a:t>
            </a:r>
          </a:p>
        </p:txBody>
      </p:sp>
      <p:pic>
        <p:nvPicPr>
          <p:cNvPr id="19" name="Picture 18" descr="01_05_Table.jpg"/>
          <p:cNvPicPr>
            <a:picLocks noChangeAspect="1"/>
          </p:cNvPicPr>
          <p:nvPr/>
        </p:nvPicPr>
        <p:blipFill rotWithShape="1">
          <a:blip r:embed="rId3">
            <a:extLst>
              <a:ext uri="{28A0092B-C50C-407E-A947-70E740481C1C}">
                <a14:useLocalDpi xmlns:a14="http://schemas.microsoft.com/office/drawing/2010/main" val="0"/>
              </a:ext>
            </a:extLst>
          </a:blip>
          <a:srcRect b="2551"/>
          <a:stretch/>
        </p:blipFill>
        <p:spPr>
          <a:xfrm>
            <a:off x="1887400" y="1618669"/>
            <a:ext cx="5212080" cy="451848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EA122-DD48-C94D-B085-A7EC6B448EC8}"/>
              </a:ext>
            </a:extLst>
          </p:cNvPr>
          <p:cNvSpPr>
            <a:spLocks noGrp="1"/>
          </p:cNvSpPr>
          <p:nvPr>
            <p:ph idx="1"/>
          </p:nvPr>
        </p:nvSpPr>
        <p:spPr/>
        <p:txBody>
          <a:bodyPr/>
          <a:lstStyle/>
          <a:p>
            <a:r>
              <a:rPr lang="en-US" dirty="0"/>
              <a:t>Unit dimensions need to be exactly the same when adding and subtracting.</a:t>
            </a:r>
          </a:p>
          <a:p>
            <a:pPr lvl="1"/>
            <a:r>
              <a:rPr lang="en-US" dirty="0"/>
              <a:t>You cannot add seconds and meters</a:t>
            </a:r>
          </a:p>
          <a:p>
            <a:pPr lvl="1"/>
            <a:endParaRPr lang="en-US" dirty="0"/>
          </a:p>
          <a:p>
            <a:r>
              <a:rPr lang="en-US" dirty="0"/>
              <a:t>Unit dimensions can differ when multiplying and dividing.</a:t>
            </a:r>
          </a:p>
          <a:p>
            <a:pPr lvl="1"/>
            <a:r>
              <a:rPr lang="en-US" dirty="0"/>
              <a:t>Distance is distance/time.</a:t>
            </a:r>
          </a:p>
          <a:p>
            <a:pPr lvl="1"/>
            <a:r>
              <a:rPr lang="en-US" dirty="0"/>
              <a:t>m/s</a:t>
            </a:r>
          </a:p>
        </p:txBody>
      </p:sp>
      <p:sp>
        <p:nvSpPr>
          <p:cNvPr id="4" name="Footer Placeholder 3">
            <a:extLst>
              <a:ext uri="{FF2B5EF4-FFF2-40B4-BE49-F238E27FC236}">
                <a16:creationId xmlns:a16="http://schemas.microsoft.com/office/drawing/2014/main" id="{5F7D0B1F-A2D6-824F-A43C-7E3DE8ABB888}"/>
              </a:ext>
            </a:extLst>
          </p:cNvPr>
          <p:cNvSpPr>
            <a:spLocks noGrp="1"/>
          </p:cNvSpPr>
          <p:nvPr>
            <p:ph type="ftr" sz="quarter" idx="10"/>
          </p:nvPr>
        </p:nvSpPr>
        <p:spPr/>
        <p:txBody>
          <a:bodyPr/>
          <a:lstStyle/>
          <a:p>
            <a:r>
              <a:rPr lang="en-GB"/>
              <a:t>© 2014 Pearson Education, Inc.</a:t>
            </a:r>
          </a:p>
        </p:txBody>
      </p:sp>
      <p:sp>
        <p:nvSpPr>
          <p:cNvPr id="5" name="Rectangle 5">
            <a:extLst>
              <a:ext uri="{FF2B5EF4-FFF2-40B4-BE49-F238E27FC236}">
                <a16:creationId xmlns:a16="http://schemas.microsoft.com/office/drawing/2014/main" id="{0A18069A-17C0-7342-B7A2-61B918AA8BFC}"/>
              </a:ext>
            </a:extLst>
          </p:cNvPr>
          <p:cNvSpPr>
            <a:spLocks noGrp="1" noChangeArrowheads="1"/>
          </p:cNvSpPr>
          <p:nvPr>
            <p:ph type="title"/>
          </p:nvPr>
        </p:nvSpPr>
        <p:spPr/>
        <p:txBody>
          <a:bodyPr/>
          <a:lstStyle/>
          <a:p>
            <a:r>
              <a:rPr lang="en-US" dirty="0"/>
              <a:t>Units and Dimensions</a:t>
            </a:r>
          </a:p>
        </p:txBody>
      </p:sp>
    </p:spTree>
    <p:extLst>
      <p:ext uri="{BB962C8B-B14F-4D97-AF65-F5344CB8AC3E}">
        <p14:creationId xmlns:p14="http://schemas.microsoft.com/office/powerpoint/2010/main" val="763550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Units and Dimensions</a:t>
            </a:r>
            <a:endParaRPr lang="en-US" dirty="0"/>
          </a:p>
        </p:txBody>
      </p:sp>
      <p:sp>
        <p:nvSpPr>
          <p:cNvPr id="1030" name="Rectangle 6"/>
          <p:cNvSpPr>
            <a:spLocks noGrp="1" noChangeArrowheads="1"/>
          </p:cNvSpPr>
          <p:nvPr>
            <p:ph type="body" idx="1"/>
          </p:nvPr>
        </p:nvSpPr>
        <p:spPr>
          <a:xfrm>
            <a:off x="0" y="735498"/>
            <a:ext cx="9144000" cy="5106987"/>
          </a:xfrm>
        </p:spPr>
        <p:txBody>
          <a:bodyPr/>
          <a:lstStyle/>
          <a:p>
            <a:r>
              <a:rPr lang="en-US" sz="2400" dirty="0"/>
              <a:t>Any valid equation in physics must be dimensionally consistent. This means that each term in a physics equation must have the same dimensions. If a physics equation isn’t dimensionally consistent, it isn’t correct.</a:t>
            </a:r>
          </a:p>
          <a:p>
            <a:r>
              <a:rPr lang="en-US" sz="2400" dirty="0"/>
              <a:t>As an example, let</a:t>
            </a:r>
            <a:r>
              <a:rPr lang="fr-FR" sz="2400" dirty="0"/>
              <a:t>'</a:t>
            </a:r>
            <a:r>
              <a:rPr lang="en-US" sz="2400" dirty="0"/>
              <a:t>s check the dimensions of the equation </a:t>
            </a:r>
            <a:r>
              <a:rPr lang="en-US" sz="2400" i="1" dirty="0" err="1"/>
              <a:t>x</a:t>
            </a:r>
            <a:r>
              <a:rPr lang="en-US" sz="2400" baseline="-25000" dirty="0" err="1"/>
              <a:t>f</a:t>
            </a:r>
            <a:r>
              <a:rPr lang="en-US" sz="2400" dirty="0"/>
              <a:t> = </a:t>
            </a:r>
            <a:r>
              <a:rPr lang="en-US" sz="2400" i="1" dirty="0"/>
              <a:t>x</a:t>
            </a:r>
            <a:r>
              <a:rPr lang="en-US" sz="2400" baseline="-25000" dirty="0"/>
              <a:t>i</a:t>
            </a:r>
            <a:r>
              <a:rPr lang="en-US" sz="2400" dirty="0"/>
              <a:t> + </a:t>
            </a:r>
            <a:r>
              <a:rPr lang="en-US" sz="2400" i="1" dirty="0" err="1"/>
              <a:t>vt</a:t>
            </a:r>
            <a:r>
              <a:rPr lang="en-US" sz="2400" dirty="0" err="1"/>
              <a:t>.</a:t>
            </a:r>
            <a:r>
              <a:rPr lang="en-US" sz="2400" dirty="0"/>
              <a:t> In this equation, </a:t>
            </a:r>
            <a:r>
              <a:rPr lang="en-US" sz="2400" i="1" dirty="0" err="1"/>
              <a:t>x</a:t>
            </a:r>
            <a:r>
              <a:rPr lang="en-US" sz="2400" baseline="-25000" dirty="0" err="1"/>
              <a:t>f</a:t>
            </a:r>
            <a:r>
              <a:rPr lang="en-US" sz="2400" dirty="0"/>
              <a:t> and </a:t>
            </a:r>
            <a:r>
              <a:rPr lang="en-US" sz="2400" i="1" dirty="0"/>
              <a:t>x</a:t>
            </a:r>
            <a:r>
              <a:rPr lang="en-US" sz="2400" baseline="-25000" dirty="0"/>
              <a:t>i</a:t>
            </a:r>
            <a:r>
              <a:rPr lang="en-US" sz="2400" dirty="0"/>
              <a:t> represent lengths, </a:t>
            </a:r>
            <a:r>
              <a:rPr lang="en-US" sz="2400" i="1" dirty="0"/>
              <a:t>v</a:t>
            </a:r>
            <a:r>
              <a:rPr lang="en-US" sz="2400" dirty="0"/>
              <a:t> is velocity (length/time), and </a:t>
            </a:r>
            <a:r>
              <a:rPr lang="en-US" sz="2400" i="1" dirty="0"/>
              <a:t>t</a:t>
            </a:r>
            <a:r>
              <a:rPr lang="en-US" sz="2400" dirty="0"/>
              <a:t> is time. Writing out the dimensions in each term, we have</a:t>
            </a:r>
          </a:p>
          <a:p>
            <a:pPr marL="0" indent="0">
              <a:buNone/>
            </a:pPr>
            <a:r>
              <a:rPr lang="en-US" sz="2400" dirty="0"/>
              <a:t>		length = length + (length/time) (time) </a:t>
            </a:r>
          </a:p>
          <a:p>
            <a:r>
              <a:rPr lang="en-US" sz="2400" dirty="0"/>
              <a:t>Cancelling out the time yields</a:t>
            </a:r>
          </a:p>
          <a:p>
            <a:pPr marL="0" indent="0">
              <a:buNone/>
            </a:pPr>
            <a:r>
              <a:rPr lang="en-US" sz="2400" dirty="0"/>
              <a:t>		length = length = length</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Units and Dimensions</a:t>
            </a:r>
          </a:p>
        </p:txBody>
      </p:sp>
      <p:sp>
        <p:nvSpPr>
          <p:cNvPr id="1030" name="Rectangle 6"/>
          <p:cNvSpPr>
            <a:spLocks noGrp="1" noChangeArrowheads="1"/>
          </p:cNvSpPr>
          <p:nvPr>
            <p:ph type="body" idx="1"/>
          </p:nvPr>
        </p:nvSpPr>
        <p:spPr>
          <a:xfrm>
            <a:off x="0" y="722404"/>
            <a:ext cx="9144000" cy="5106987"/>
          </a:xfrm>
        </p:spPr>
        <p:txBody>
          <a:bodyPr/>
          <a:lstStyle/>
          <a:p>
            <a:r>
              <a:rPr lang="en-US" sz="2400" dirty="0"/>
              <a:t>This type of calculation—one written in terms of dimensions—is referred to as dimensional analysis.</a:t>
            </a:r>
          </a:p>
          <a:p>
            <a:r>
              <a:rPr lang="en-US" sz="2400" dirty="0"/>
              <a:t>Occasionally, you might need to convert from a non-SI unit to an SI unit. </a:t>
            </a:r>
          </a:p>
          <a:p>
            <a:r>
              <a:rPr lang="en-US" sz="2400" dirty="0"/>
              <a:t>For example, suppose you would like to convert 316 </a:t>
            </a:r>
            <a:r>
              <a:rPr lang="en-US" sz="2400" dirty="0" err="1"/>
              <a:t>ft</a:t>
            </a:r>
            <a:r>
              <a:rPr lang="en-US" sz="2400" dirty="0"/>
              <a:t> to its equivalent in meters. Looking at the conversion factors on the inside cover of the text, you find 1 m = 3.28 ft. Equivalently,</a:t>
            </a:r>
          </a:p>
          <a:p>
            <a:pPr marL="0" indent="0">
              <a:buNone/>
            </a:pPr>
            <a:r>
              <a:rPr lang="en-US" sz="2400" dirty="0"/>
              <a:t>			1 m/3.28 </a:t>
            </a:r>
            <a:r>
              <a:rPr lang="en-US" sz="2400" dirty="0" err="1"/>
              <a:t>ft</a:t>
            </a:r>
            <a:r>
              <a:rPr lang="en-US" sz="2400" dirty="0"/>
              <a:t> = 1</a:t>
            </a:r>
          </a:p>
          <a:p>
            <a:r>
              <a:rPr lang="en-US" sz="2400" dirty="0"/>
              <a:t>To make the conversion, simply multiply 316 </a:t>
            </a:r>
            <a:r>
              <a:rPr lang="en-US" sz="2400" dirty="0" err="1"/>
              <a:t>ft</a:t>
            </a:r>
            <a:r>
              <a:rPr lang="en-US" sz="2400" dirty="0"/>
              <a:t> by this expression, which is equivalent to multiplying by 1:</a:t>
            </a:r>
          </a:p>
          <a:p>
            <a:pPr marL="0" indent="0">
              <a:buNone/>
            </a:pPr>
            <a:r>
              <a:rPr lang="en-US" sz="2400" dirty="0"/>
              <a:t>		316 </a:t>
            </a:r>
            <a:r>
              <a:rPr lang="en-US" sz="2400" dirty="0" err="1"/>
              <a:t>ft</a:t>
            </a:r>
            <a:r>
              <a:rPr lang="en-US" sz="2400" dirty="0"/>
              <a:t>(1 m/3.28 </a:t>
            </a:r>
            <a:r>
              <a:rPr lang="en-US" sz="2400" dirty="0" err="1"/>
              <a:t>ft</a:t>
            </a:r>
            <a:r>
              <a:rPr lang="en-US" sz="2400" dirty="0"/>
              <a:t>) = 96.3 m</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_pg21_UnFigure.jpg"/>
          <p:cNvPicPr>
            <a:picLocks noChangeAspect="1"/>
          </p:cNvPicPr>
          <p:nvPr/>
        </p:nvPicPr>
        <p:blipFill rotWithShape="1">
          <a:blip r:embed="rId2">
            <a:extLst>
              <a:ext uri="{28A0092B-C50C-407E-A947-70E740481C1C}">
                <a14:useLocalDpi xmlns:a14="http://schemas.microsoft.com/office/drawing/2010/main" val="0"/>
              </a:ext>
            </a:extLst>
          </a:blip>
          <a:srcRect l="1884" t="6792" r="2553" b="4701"/>
          <a:stretch/>
        </p:blipFill>
        <p:spPr>
          <a:xfrm>
            <a:off x="1015999" y="-1"/>
            <a:ext cx="7306236" cy="6785523"/>
          </a:xfrm>
          <a:prstGeom prst="rect">
            <a:avLst/>
          </a:prstGeom>
        </p:spPr>
      </p:pic>
    </p:spTree>
    <p:extLst>
      <p:ext uri="{BB962C8B-B14F-4D97-AF65-F5344CB8AC3E}">
        <p14:creationId xmlns:p14="http://schemas.microsoft.com/office/powerpoint/2010/main" val="348454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1.1: Physics and the Scientific Method</a:t>
            </a:r>
          </a:p>
        </p:txBody>
      </p:sp>
      <p:sp>
        <p:nvSpPr>
          <p:cNvPr id="1030" name="Rectangle 6"/>
          <p:cNvSpPr>
            <a:spLocks noGrp="1" noChangeArrowheads="1"/>
          </p:cNvSpPr>
          <p:nvPr>
            <p:ph type="body" idx="1"/>
          </p:nvPr>
        </p:nvSpPr>
        <p:spPr>
          <a:xfrm>
            <a:off x="119529" y="797766"/>
            <a:ext cx="8919883" cy="5106987"/>
          </a:xfrm>
        </p:spPr>
        <p:txBody>
          <a:bodyPr/>
          <a:lstStyle/>
          <a:p>
            <a:r>
              <a:rPr lang="en-US" dirty="0"/>
              <a:t>Physics is a study of the fundamental laws of nature. In fact, everything in nature—from atoms and subatomic particles to solar systems and galaxies—obeys the laws of physics.</a:t>
            </a:r>
          </a:p>
          <a:p>
            <a:r>
              <a:rPr lang="en-US" dirty="0"/>
              <a:t>The goal of physics is to gain a deeper understanding of the world in which we live. </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_pg22_UnFigure.jpg"/>
          <p:cNvPicPr>
            <a:picLocks noChangeAspect="1"/>
          </p:cNvPicPr>
          <p:nvPr/>
        </p:nvPicPr>
        <p:blipFill rotWithShape="1">
          <a:blip r:embed="rId3">
            <a:extLst>
              <a:ext uri="{28A0092B-C50C-407E-A947-70E740481C1C}">
                <a14:useLocalDpi xmlns:a14="http://schemas.microsoft.com/office/drawing/2010/main" val="0"/>
              </a:ext>
            </a:extLst>
          </a:blip>
          <a:srcRect b="3663"/>
          <a:stretch/>
        </p:blipFill>
        <p:spPr>
          <a:xfrm>
            <a:off x="0" y="0"/>
            <a:ext cx="9144000" cy="4900886"/>
          </a:xfrm>
          <a:prstGeom prst="rect">
            <a:avLst/>
          </a:prstGeom>
        </p:spPr>
      </p:pic>
      <p:sp>
        <p:nvSpPr>
          <p:cNvPr id="3" name="Rectangle 2"/>
          <p:cNvSpPr/>
          <p:nvPr/>
        </p:nvSpPr>
        <p:spPr bwMode="auto">
          <a:xfrm>
            <a:off x="0" y="1636755"/>
            <a:ext cx="9144000" cy="344373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4003601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ftr" sz="quarter" idx="4294967295"/>
          </p:nvPr>
        </p:nvSpPr>
        <p:spPr>
          <a:xfrm>
            <a:off x="87313" y="6613525"/>
            <a:ext cx="5399087" cy="179388"/>
          </a:xfrm>
          <a:prstGeom prst="rect">
            <a:avLst/>
          </a:prstGeom>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GB" sz="900" dirty="0"/>
              <a:t>© 2014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dirty="0">
              <a:ea typeface="ＭＳ Ｐゴシック" charset="0"/>
            </a:endParaRPr>
          </a:p>
        </p:txBody>
      </p:sp>
      <p:sp>
        <p:nvSpPr>
          <p:cNvPr id="2091" name="Rectangle 43"/>
          <p:cNvSpPr>
            <a:spLocks noGrp="1" noChangeArrowheads="1"/>
          </p:cNvSpPr>
          <p:nvPr>
            <p:ph type="ctrTitle"/>
          </p:nvPr>
        </p:nvSpPr>
        <p:spPr>
          <a:xfrm>
            <a:off x="313765" y="913333"/>
            <a:ext cx="4881486" cy="1077218"/>
          </a:xfrm>
        </p:spPr>
        <p:txBody>
          <a:bodyPr/>
          <a:lstStyle/>
          <a:p>
            <a:pPr algn="ctr"/>
            <a:r>
              <a:rPr lang="en-US" dirty="0"/>
              <a:t>1.4: Basic Math for Physics</a:t>
            </a:r>
          </a:p>
        </p:txBody>
      </p:sp>
      <p:sp>
        <p:nvSpPr>
          <p:cNvPr id="2" name="TextBox 1"/>
          <p:cNvSpPr txBox="1"/>
          <p:nvPr/>
        </p:nvSpPr>
        <p:spPr>
          <a:xfrm>
            <a:off x="274194" y="2002609"/>
            <a:ext cx="4895453" cy="4154983"/>
          </a:xfrm>
          <a:prstGeom prst="rect">
            <a:avLst/>
          </a:prstGeom>
          <a:noFill/>
        </p:spPr>
        <p:txBody>
          <a:bodyPr wrap="square" rtlCol="0">
            <a:spAutoFit/>
          </a:bodyPr>
          <a:lstStyle/>
          <a:p>
            <a:pPr algn="ctr"/>
            <a:r>
              <a:rPr lang="en-US" b="1" dirty="0"/>
              <a:t>Learning Targets:</a:t>
            </a:r>
          </a:p>
          <a:p>
            <a:pPr marL="342900" indent="-342900">
              <a:buFont typeface="Arial"/>
              <a:buChar char="•"/>
            </a:pPr>
            <a:r>
              <a:rPr lang="en-US" dirty="0"/>
              <a:t>Define physical quantities and list several examples.</a:t>
            </a:r>
          </a:p>
          <a:p>
            <a:pPr marL="342900" indent="-342900">
              <a:buFont typeface="Arial"/>
              <a:buChar char="•"/>
            </a:pPr>
            <a:r>
              <a:rPr lang="en-US" dirty="0"/>
              <a:t>Demonstrate understanding of significant figures when making measurements and evaluating arithmetic expressions.</a:t>
            </a:r>
          </a:p>
          <a:p>
            <a:pPr marL="342900" indent="-342900">
              <a:buFont typeface="Arial"/>
              <a:buChar char="•"/>
            </a:pPr>
            <a:r>
              <a:rPr lang="en-US" dirty="0"/>
              <a:t>Explain the main reason for using scientific notation.</a:t>
            </a:r>
          </a:p>
          <a:p>
            <a:pPr marL="342900" indent="-342900">
              <a:buFont typeface="Arial"/>
              <a:buChar char="•"/>
            </a:pPr>
            <a:r>
              <a:rPr lang="en-US" dirty="0"/>
              <a:t>Distinguish between vector quantities and scalar quantities. </a:t>
            </a:r>
          </a:p>
        </p:txBody>
      </p:sp>
    </p:spTree>
    <p:extLst>
      <p:ext uri="{BB962C8B-B14F-4D97-AF65-F5344CB8AC3E}">
        <p14:creationId xmlns:p14="http://schemas.microsoft.com/office/powerpoint/2010/main" val="2046366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1.4: Basic Math for Physics</a:t>
            </a:r>
          </a:p>
        </p:txBody>
      </p:sp>
      <p:sp>
        <p:nvSpPr>
          <p:cNvPr id="1030" name="Rectangle 6"/>
          <p:cNvSpPr>
            <a:spLocks noGrp="1" noChangeArrowheads="1"/>
          </p:cNvSpPr>
          <p:nvPr>
            <p:ph type="body" idx="1"/>
          </p:nvPr>
        </p:nvSpPr>
        <p:spPr>
          <a:xfrm>
            <a:off x="155633" y="709310"/>
            <a:ext cx="8826338" cy="5106987"/>
          </a:xfrm>
        </p:spPr>
        <p:txBody>
          <a:bodyPr/>
          <a:lstStyle/>
          <a:p>
            <a:r>
              <a:rPr lang="en-US" dirty="0"/>
              <a:t>Mathematics is the language of physics. Much of physics is expressed elegantly in simple equations.</a:t>
            </a:r>
          </a:p>
          <a:p>
            <a:r>
              <a:rPr lang="en-US" dirty="0"/>
              <a:t>In general, an equation is a mathematical expression that relates physics quantities. A physical quantity is a property of a physical system that can be measured, like length, speed, acceleration, or time duration.</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0" y="800968"/>
            <a:ext cx="9144000" cy="5106987"/>
          </a:xfrm>
        </p:spPr>
        <p:txBody>
          <a:bodyPr/>
          <a:lstStyle/>
          <a:p>
            <a:r>
              <a:rPr lang="en-US" dirty="0"/>
              <a:t>For example, consider the equation for calculating the speed of an object. As you may know, the speed of an object is the distance covered divided by the time required to cover it. </a:t>
            </a:r>
          </a:p>
          <a:p>
            <a:r>
              <a:rPr lang="en-US" dirty="0"/>
              <a:t>Instead of writing out the full statement "speed is equal to distance divided by time" we can write</a:t>
            </a:r>
            <a:br>
              <a:rPr lang="en-US" dirty="0"/>
            </a:br>
            <a:r>
              <a:rPr lang="en-US" dirty="0"/>
              <a:t>				</a:t>
            </a:r>
            <a:r>
              <a:rPr lang="en-US" i="1" dirty="0"/>
              <a:t>v</a:t>
            </a:r>
            <a:r>
              <a:rPr lang="en-US" dirty="0"/>
              <a:t> = </a:t>
            </a:r>
            <a:r>
              <a:rPr lang="en-US" i="1" dirty="0"/>
              <a:t>d/t</a:t>
            </a:r>
            <a:br>
              <a:rPr lang="en-US" i="1" dirty="0"/>
            </a:br>
            <a:r>
              <a:rPr lang="en-US" dirty="0"/>
              <a:t>where </a:t>
            </a:r>
            <a:r>
              <a:rPr lang="en-US" i="1" dirty="0"/>
              <a:t>v</a:t>
            </a:r>
            <a:r>
              <a:rPr lang="en-US" dirty="0"/>
              <a:t> is the speed, </a:t>
            </a:r>
            <a:r>
              <a:rPr lang="en-US" i="1" dirty="0"/>
              <a:t>d</a:t>
            </a:r>
            <a:r>
              <a:rPr lang="en-US" dirty="0"/>
              <a:t> the distance, and </a:t>
            </a:r>
            <a:r>
              <a:rPr lang="en-US" i="1" dirty="0"/>
              <a:t>t</a:t>
            </a:r>
            <a:r>
              <a:rPr lang="en-US" dirty="0"/>
              <a:t> the time.</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103259" y="774780"/>
            <a:ext cx="8944177" cy="5106987"/>
          </a:xfrm>
        </p:spPr>
        <p:txBody>
          <a:bodyPr/>
          <a:lstStyle/>
          <a:p>
            <a:r>
              <a:rPr lang="en-US" sz="2400" dirty="0"/>
              <a:t>Any equation can be rearranged to give information about any of the physical quantities in it.</a:t>
            </a:r>
          </a:p>
          <a:p>
            <a:r>
              <a:rPr lang="en-US" sz="2400" dirty="0"/>
              <a:t>For example, suppose you want to find the distance traveled by an object moving with a certain speed for a certain period of time. To do this, you simply solve the basic equation </a:t>
            </a:r>
            <a:r>
              <a:rPr lang="en-US" sz="2400" i="1" dirty="0"/>
              <a:t>v</a:t>
            </a:r>
            <a:r>
              <a:rPr lang="en-US" sz="2400" dirty="0"/>
              <a:t> = </a:t>
            </a:r>
            <a:r>
              <a:rPr lang="en-US" sz="2400" i="1" dirty="0"/>
              <a:t>d/t</a:t>
            </a:r>
            <a:r>
              <a:rPr lang="en-US" sz="2400" dirty="0"/>
              <a:t> for the distance </a:t>
            </a:r>
            <a:r>
              <a:rPr lang="en-US" sz="2400" i="1" dirty="0"/>
              <a:t>(d)</a:t>
            </a:r>
            <a:r>
              <a:rPr lang="en-US" sz="2400" dirty="0"/>
              <a:t>.</a:t>
            </a:r>
          </a:p>
          <a:p>
            <a:r>
              <a:rPr lang="en-US" sz="2400" dirty="0"/>
              <a:t>Starting with the basic equation </a:t>
            </a:r>
            <a:r>
              <a:rPr lang="en-US" sz="2400" i="1" dirty="0"/>
              <a:t>v</a:t>
            </a:r>
            <a:r>
              <a:rPr lang="en-US" sz="2400" dirty="0"/>
              <a:t> = </a:t>
            </a:r>
            <a:r>
              <a:rPr lang="en-US" sz="2400" i="1" dirty="0"/>
              <a:t>d/t</a:t>
            </a:r>
            <a:r>
              <a:rPr lang="en-US" sz="2400" dirty="0"/>
              <a:t>, multiply both sides of the equation by </a:t>
            </a:r>
            <a:r>
              <a:rPr lang="en-US" sz="2400" i="1" dirty="0"/>
              <a:t>t</a:t>
            </a:r>
            <a:r>
              <a:rPr lang="en-US" sz="2400" dirty="0"/>
              <a:t>: </a:t>
            </a:r>
          </a:p>
          <a:p>
            <a:pPr marL="0" indent="0">
              <a:buNone/>
            </a:pPr>
            <a:r>
              <a:rPr lang="en-US" sz="2400" dirty="0"/>
              <a:t>			</a:t>
            </a:r>
            <a:r>
              <a:rPr lang="en-US" sz="2400" i="1" dirty="0"/>
              <a:t>v</a:t>
            </a:r>
            <a:r>
              <a:rPr lang="en-US" sz="2400" dirty="0"/>
              <a:t> x </a:t>
            </a:r>
            <a:r>
              <a:rPr lang="en-US" sz="2400" i="1" dirty="0"/>
              <a:t>t</a:t>
            </a:r>
            <a:r>
              <a:rPr lang="en-US" sz="2400" dirty="0"/>
              <a:t> = </a:t>
            </a:r>
            <a:r>
              <a:rPr lang="en-US" sz="2400" i="1" dirty="0"/>
              <a:t>d/t</a:t>
            </a:r>
            <a:r>
              <a:rPr lang="en-US" sz="2400" dirty="0"/>
              <a:t> x </a:t>
            </a:r>
            <a:r>
              <a:rPr lang="en-US" sz="2400" i="1" dirty="0"/>
              <a:t>t</a:t>
            </a:r>
            <a:r>
              <a:rPr lang="en-US" sz="2400" dirty="0"/>
              <a:t> </a:t>
            </a:r>
          </a:p>
          <a:p>
            <a:r>
              <a:rPr lang="en-US" sz="2400" dirty="0"/>
              <a:t>Cancelling out the </a:t>
            </a:r>
            <a:r>
              <a:rPr lang="en-US" sz="2400" i="1" dirty="0"/>
              <a:t>t</a:t>
            </a:r>
            <a:r>
              <a:rPr lang="fr-FR" sz="2400" dirty="0"/>
              <a:t>'</a:t>
            </a:r>
            <a:r>
              <a:rPr lang="en-US" sz="2400" dirty="0"/>
              <a:t>s on the right side of the equation gives </a:t>
            </a:r>
            <a:r>
              <a:rPr lang="en-US" sz="2400" i="1" dirty="0"/>
              <a:t>v</a:t>
            </a:r>
            <a:r>
              <a:rPr lang="en-US" sz="2400" dirty="0"/>
              <a:t> x </a:t>
            </a:r>
            <a:r>
              <a:rPr lang="en-US" sz="2400" i="1" dirty="0"/>
              <a:t>t</a:t>
            </a:r>
            <a:r>
              <a:rPr lang="en-US" sz="2400" dirty="0"/>
              <a:t> = </a:t>
            </a:r>
            <a:r>
              <a:rPr lang="en-US" sz="2400" i="1" dirty="0"/>
              <a:t>d</a:t>
            </a:r>
            <a:r>
              <a:rPr lang="en-US" sz="2400" dirty="0"/>
              <a:t> or </a:t>
            </a:r>
            <a:r>
              <a:rPr lang="en-US" sz="2400" i="1" dirty="0"/>
              <a:t>d</a:t>
            </a:r>
            <a:r>
              <a:rPr lang="en-US" sz="2400" dirty="0"/>
              <a:t> = </a:t>
            </a:r>
            <a:r>
              <a:rPr lang="en-US" sz="2400" i="1" dirty="0"/>
              <a:t>v</a:t>
            </a:r>
            <a:r>
              <a:rPr lang="en-US" sz="2400" dirty="0"/>
              <a:t> x </a:t>
            </a:r>
            <a:r>
              <a:rPr lang="en-US" sz="2400" i="1" dirty="0"/>
              <a:t>t</a:t>
            </a:r>
            <a:r>
              <a:rPr lang="en-US" sz="2400" dirty="0"/>
              <a:t>.</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116353" y="722404"/>
            <a:ext cx="8904898" cy="5106987"/>
          </a:xfrm>
        </p:spPr>
        <p:txBody>
          <a:bodyPr/>
          <a:lstStyle/>
          <a:p>
            <a:r>
              <a:rPr lang="en-US" dirty="0"/>
              <a:t>Making accurate measurements in the laboratory and accurately expressing calculated results are important skills.</a:t>
            </a:r>
          </a:p>
          <a:p>
            <a:r>
              <a:rPr lang="en-US" dirty="0"/>
              <a:t>When a mass, length, or time is measured in a scientific experiment, the result is always subject to some uncertainty. This inaccuracy, or uncertainty, can be caused by a number of factors:</a:t>
            </a:r>
          </a:p>
          <a:p>
            <a:pPr lvl="1"/>
            <a:r>
              <a:rPr lang="en-US" dirty="0"/>
              <a:t>limitations in a measuring device,</a:t>
            </a:r>
          </a:p>
          <a:p>
            <a:pPr lvl="1"/>
            <a:r>
              <a:rPr lang="en-US" dirty="0"/>
              <a:t>limitations in human perception, and</a:t>
            </a:r>
          </a:p>
          <a:p>
            <a:pPr lvl="1"/>
            <a:r>
              <a:rPr lang="en-US" dirty="0"/>
              <a:t>limitations in the skill of the experimenter.</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129445" y="774780"/>
            <a:ext cx="8891805" cy="5106987"/>
          </a:xfrm>
        </p:spPr>
        <p:txBody>
          <a:bodyPr/>
          <a:lstStyle/>
          <a:p>
            <a:r>
              <a:rPr lang="en-US" dirty="0"/>
              <a:t>The quality of a scientific measurement is determined by two different characteristics. </a:t>
            </a:r>
          </a:p>
          <a:p>
            <a:r>
              <a:rPr lang="en-US" dirty="0"/>
              <a:t>The first is accuracy, which is a measure of how close the measured value is to the actual value.</a:t>
            </a:r>
          </a:p>
          <a:p>
            <a:r>
              <a:rPr lang="en-US" dirty="0"/>
              <a:t>The second is precision, which is a measure of how close together the values of a series of measurements are to one another.</a:t>
            </a:r>
          </a:p>
          <a:p>
            <a:r>
              <a:rPr lang="en-US" dirty="0"/>
              <a:t>The figure in the next slide illustrates the differences between situations where accuracy and precision are either good or poor.</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Grp="1" noChangeArrowheads="1"/>
          </p:cNvSpPr>
          <p:nvPr>
            <p:ph type="body" idx="1"/>
          </p:nvPr>
        </p:nvSpPr>
        <p:spPr>
          <a:xfrm>
            <a:off x="0" y="0"/>
            <a:ext cx="9144000" cy="5106987"/>
          </a:xfrm>
        </p:spPr>
        <p:txBody>
          <a:bodyPr/>
          <a:lstStyle/>
          <a:p>
            <a:r>
              <a:rPr lang="en-US" dirty="0"/>
              <a:t>The figure below shows the results of three tosses in a game of lawn darts. Darts within the circle represent good accuracy; darts closely packed together represent good precision.</a:t>
            </a:r>
          </a:p>
        </p:txBody>
      </p:sp>
      <p:sp>
        <p:nvSpPr>
          <p:cNvPr id="18" name="Footer Placeholder 17"/>
          <p:cNvSpPr>
            <a:spLocks noGrp="1"/>
          </p:cNvSpPr>
          <p:nvPr>
            <p:ph type="ftr" sz="quarter" idx="10"/>
          </p:nvPr>
        </p:nvSpPr>
        <p:spPr/>
        <p:txBody>
          <a:bodyPr/>
          <a:lstStyle/>
          <a:p>
            <a:r>
              <a:rPr lang="en-GB"/>
              <a:t>© 2014 Pearson Education, Inc.</a:t>
            </a:r>
          </a:p>
        </p:txBody>
      </p:sp>
      <p:pic>
        <p:nvPicPr>
          <p:cNvPr id="20" name="Picture 19" descr="01_10_Figure.jpg"/>
          <p:cNvPicPr>
            <a:picLocks noChangeAspect="1"/>
          </p:cNvPicPr>
          <p:nvPr/>
        </p:nvPicPr>
        <p:blipFill rotWithShape="1">
          <a:blip r:embed="rId3">
            <a:extLst>
              <a:ext uri="{28A0092B-C50C-407E-A947-70E740481C1C}">
                <a14:useLocalDpi xmlns:a14="http://schemas.microsoft.com/office/drawing/2010/main" val="0"/>
              </a:ext>
            </a:extLst>
          </a:blip>
          <a:srcRect b="2682"/>
          <a:stretch/>
        </p:blipFill>
        <p:spPr>
          <a:xfrm>
            <a:off x="2322249" y="1833311"/>
            <a:ext cx="5049252" cy="502468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0" y="735498"/>
            <a:ext cx="9144000" cy="5106987"/>
          </a:xfrm>
        </p:spPr>
        <p:txBody>
          <a:bodyPr/>
          <a:lstStyle/>
          <a:p>
            <a:r>
              <a:rPr lang="en-US" dirty="0"/>
              <a:t>Suppose you measure a distance using a ruler and find that the distance is just over 21 cm. You estimate that the amount over 21 cm is about 0.2 cm, so your best estimate of the distance is 21.2 cm. We say that the measured distance of 21.2 cm contains three significant figures.</a:t>
            </a:r>
          </a:p>
          <a:p>
            <a:r>
              <a:rPr lang="en-US" dirty="0"/>
              <a:t>The number of significant figures in a measurement is defined to be the number of digits that are actually measured plus one estimated digit.</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E3BF2E-B31F-C44A-A09C-F6838850CF1B}"/>
              </a:ext>
            </a:extLst>
          </p:cNvPr>
          <p:cNvSpPr>
            <a:spLocks noGrp="1"/>
          </p:cNvSpPr>
          <p:nvPr>
            <p:ph idx="1"/>
          </p:nvPr>
        </p:nvSpPr>
        <p:spPr/>
        <p:txBody>
          <a:bodyPr/>
          <a:lstStyle/>
          <a:p>
            <a:r>
              <a:rPr lang="en-US" dirty="0"/>
              <a:t>How many significant figures in the following?</a:t>
            </a:r>
          </a:p>
          <a:p>
            <a:pPr lvl="1"/>
            <a:r>
              <a:rPr lang="en-US" dirty="0"/>
              <a:t>23</a:t>
            </a:r>
          </a:p>
          <a:p>
            <a:pPr lvl="1"/>
            <a:r>
              <a:rPr lang="en-US" dirty="0"/>
              <a:t>200</a:t>
            </a:r>
          </a:p>
          <a:p>
            <a:pPr lvl="1"/>
            <a:r>
              <a:rPr lang="en-US" dirty="0"/>
              <a:t>200.</a:t>
            </a:r>
          </a:p>
          <a:p>
            <a:pPr lvl="1"/>
            <a:r>
              <a:rPr lang="en-US" dirty="0"/>
              <a:t>3.27</a:t>
            </a:r>
          </a:p>
          <a:p>
            <a:pPr lvl="1"/>
            <a:r>
              <a:rPr lang="en-US" dirty="0"/>
              <a:t>0.00000045</a:t>
            </a:r>
          </a:p>
          <a:p>
            <a:pPr lvl="1"/>
            <a:r>
              <a:rPr lang="en-US" dirty="0"/>
              <a:t>5.0000000</a:t>
            </a:r>
          </a:p>
          <a:p>
            <a:pPr lvl="1"/>
            <a:r>
              <a:rPr lang="en-US" dirty="0"/>
              <a:t>2000004</a:t>
            </a:r>
          </a:p>
        </p:txBody>
      </p:sp>
      <p:sp>
        <p:nvSpPr>
          <p:cNvPr id="4" name="Footer Placeholder 3">
            <a:extLst>
              <a:ext uri="{FF2B5EF4-FFF2-40B4-BE49-F238E27FC236}">
                <a16:creationId xmlns:a16="http://schemas.microsoft.com/office/drawing/2014/main" id="{FE6132B2-5CC7-D349-A6EB-D5F9B400EA3F}"/>
              </a:ext>
            </a:extLst>
          </p:cNvPr>
          <p:cNvSpPr>
            <a:spLocks noGrp="1"/>
          </p:cNvSpPr>
          <p:nvPr>
            <p:ph type="ftr" sz="quarter" idx="10"/>
          </p:nvPr>
        </p:nvSpPr>
        <p:spPr/>
        <p:txBody>
          <a:bodyPr/>
          <a:lstStyle/>
          <a:p>
            <a:r>
              <a:rPr lang="en-GB"/>
              <a:t>© 2014 Pearson Education, Inc.</a:t>
            </a:r>
          </a:p>
        </p:txBody>
      </p:sp>
      <p:sp>
        <p:nvSpPr>
          <p:cNvPr id="5" name="Rectangle 5">
            <a:extLst>
              <a:ext uri="{FF2B5EF4-FFF2-40B4-BE49-F238E27FC236}">
                <a16:creationId xmlns:a16="http://schemas.microsoft.com/office/drawing/2014/main" id="{52B4D8ED-0E0A-9041-B0A8-B2F6E8476964}"/>
              </a:ext>
            </a:extLst>
          </p:cNvPr>
          <p:cNvSpPr>
            <a:spLocks noGrp="1" noChangeArrowheads="1"/>
          </p:cNvSpPr>
          <p:nvPr>
            <p:ph type="title"/>
          </p:nvPr>
        </p:nvSpPr>
        <p:spPr/>
        <p:txBody>
          <a:bodyPr/>
          <a:lstStyle/>
          <a:p>
            <a:r>
              <a:rPr lang="en-US"/>
              <a:t>Basic Math for Physics</a:t>
            </a:r>
            <a:endParaRPr lang="en-US" dirty="0"/>
          </a:p>
        </p:txBody>
      </p:sp>
    </p:spTree>
    <p:extLst>
      <p:ext uri="{BB962C8B-B14F-4D97-AF65-F5344CB8AC3E}">
        <p14:creationId xmlns:p14="http://schemas.microsoft.com/office/powerpoint/2010/main" val="128838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the Scientific Method</a:t>
            </a:r>
            <a:endParaRPr lang="en-US" dirty="0"/>
          </a:p>
        </p:txBody>
      </p:sp>
      <p:sp>
        <p:nvSpPr>
          <p:cNvPr id="1030" name="Rectangle 6"/>
          <p:cNvSpPr>
            <a:spLocks noGrp="1" noChangeArrowheads="1"/>
          </p:cNvSpPr>
          <p:nvPr>
            <p:ph type="body" idx="1"/>
          </p:nvPr>
        </p:nvSpPr>
        <p:spPr/>
        <p:txBody>
          <a:bodyPr/>
          <a:lstStyle/>
          <a:p>
            <a:r>
              <a:rPr lang="en-US" dirty="0"/>
              <a:t>Physics is one of many natural sciences. Others include chemistry, biology, and geology.</a:t>
            </a:r>
          </a:p>
          <a:p>
            <a:r>
              <a:rPr lang="en-US" dirty="0"/>
              <a:t>Science is an organized way of thinking about nature and understanding how it works. Thus science is a process—it is not a thing, or an object, or just a collection of facts.</a:t>
            </a:r>
          </a:p>
          <a:p>
            <a:r>
              <a:rPr lang="en-US" dirty="0"/>
              <a:t>Scientists attempt to find explanations for knowledge that has been gained about natural events.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0" y="643840"/>
            <a:ext cx="9144000" cy="5106987"/>
          </a:xfrm>
        </p:spPr>
        <p:txBody>
          <a:bodyPr/>
          <a:lstStyle/>
          <a:p>
            <a:r>
              <a:rPr lang="en-US" dirty="0"/>
              <a:t>When multiplying or dividing numbers, </a:t>
            </a:r>
            <a:r>
              <a:rPr lang="en-US" u="sng" dirty="0"/>
              <a:t>the number of significant figures in the answer is the same as the number of significant figures in the least accurately known input value.</a:t>
            </a:r>
          </a:p>
          <a:p>
            <a:r>
              <a:rPr lang="en-US" dirty="0"/>
              <a:t>For example, let</a:t>
            </a:r>
            <a:r>
              <a:rPr lang="fr-FR" dirty="0"/>
              <a:t>'</a:t>
            </a:r>
            <a:r>
              <a:rPr lang="en-US" dirty="0"/>
              <a:t>s say that an object moves 21.2 cm in 8.5 s. We know the distance to three significant figures and the time to two significant figures. As a result, when we calculate the speed of the object, there should only be two significant figures in the answer:</a:t>
            </a:r>
          </a:p>
          <a:p>
            <a:pPr marL="0" indent="0">
              <a:buNone/>
            </a:pPr>
            <a:r>
              <a:rPr lang="en-US" dirty="0"/>
              <a:t>		</a:t>
            </a:r>
            <a:r>
              <a:rPr lang="en-US" i="1" dirty="0"/>
              <a:t>v</a:t>
            </a:r>
            <a:r>
              <a:rPr lang="en-US" dirty="0"/>
              <a:t> = </a:t>
            </a:r>
            <a:r>
              <a:rPr lang="en-US" i="1" dirty="0"/>
              <a:t>d/t</a:t>
            </a:r>
            <a:r>
              <a:rPr lang="en-US" dirty="0"/>
              <a:t> = 21.2 cm/8.5 s = 2.5 cm/s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_pg27_UnFigure.jpg"/>
          <p:cNvPicPr>
            <a:picLocks noChangeAspect="1"/>
          </p:cNvPicPr>
          <p:nvPr/>
        </p:nvPicPr>
        <p:blipFill rotWithShape="1">
          <a:blip r:embed="rId2">
            <a:extLst>
              <a:ext uri="{28A0092B-C50C-407E-A947-70E740481C1C}">
                <a14:useLocalDpi xmlns:a14="http://schemas.microsoft.com/office/drawing/2010/main" val="0"/>
              </a:ext>
            </a:extLst>
          </a:blip>
          <a:srcRect b="2475"/>
          <a:stretch/>
        </p:blipFill>
        <p:spPr>
          <a:xfrm>
            <a:off x="348128" y="0"/>
            <a:ext cx="8586695" cy="6799316"/>
          </a:xfrm>
          <a:prstGeom prst="rect">
            <a:avLst/>
          </a:prstGeom>
        </p:spPr>
      </p:pic>
    </p:spTree>
    <p:extLst>
      <p:ext uri="{BB962C8B-B14F-4D97-AF65-F5344CB8AC3E}">
        <p14:creationId xmlns:p14="http://schemas.microsoft.com/office/powerpoint/2010/main" val="1288280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3E65-BC81-1646-BCF1-FBBF708E1E3F}"/>
              </a:ext>
            </a:extLst>
          </p:cNvPr>
          <p:cNvSpPr>
            <a:spLocks noGrp="1"/>
          </p:cNvSpPr>
          <p:nvPr>
            <p:ph type="ctrTitle"/>
          </p:nvPr>
        </p:nvSpPr>
        <p:spPr>
          <a:xfrm>
            <a:off x="0" y="0"/>
            <a:ext cx="9144000" cy="952500"/>
          </a:xfrm>
        </p:spPr>
        <p:txBody>
          <a:bodyPr>
            <a:normAutofit/>
          </a:bodyPr>
          <a:lstStyle/>
          <a:p>
            <a:r>
              <a:rPr lang="en-US" sz="2800" dirty="0"/>
              <a:t>Basic Math for Physics</a:t>
            </a:r>
          </a:p>
        </p:txBody>
      </p:sp>
      <p:sp>
        <p:nvSpPr>
          <p:cNvPr id="4" name="TextBox 3">
            <a:extLst>
              <a:ext uri="{FF2B5EF4-FFF2-40B4-BE49-F238E27FC236}">
                <a16:creationId xmlns:a16="http://schemas.microsoft.com/office/drawing/2014/main" id="{54FB3577-1CBB-7440-8A89-3EB2FB4FB122}"/>
              </a:ext>
            </a:extLst>
          </p:cNvPr>
          <p:cNvSpPr txBox="1"/>
          <p:nvPr/>
        </p:nvSpPr>
        <p:spPr>
          <a:xfrm>
            <a:off x="139700" y="800100"/>
            <a:ext cx="8839200" cy="3046988"/>
          </a:xfrm>
          <a:prstGeom prst="rect">
            <a:avLst/>
          </a:prstGeom>
          <a:noFill/>
        </p:spPr>
        <p:txBody>
          <a:bodyPr wrap="square" rtlCol="0">
            <a:spAutoFit/>
          </a:bodyPr>
          <a:lstStyle/>
          <a:p>
            <a:r>
              <a:rPr lang="en-US" dirty="0"/>
              <a:t>In the product A * B * C, A has 3 sig figs, B has 2 sig figs, and </a:t>
            </a:r>
          </a:p>
          <a:p>
            <a:r>
              <a:rPr lang="en-US" dirty="0"/>
              <a:t>C has 4 sig figs.  How many sig figs would the product have?</a:t>
            </a:r>
          </a:p>
          <a:p>
            <a:endParaRPr lang="en-US" dirty="0"/>
          </a:p>
          <a:p>
            <a:endParaRPr lang="en-US" dirty="0"/>
          </a:p>
          <a:p>
            <a:endParaRPr lang="en-US" dirty="0"/>
          </a:p>
          <a:p>
            <a:r>
              <a:rPr lang="en-US" dirty="0"/>
              <a:t>In the quotient (A*B) / C, A has 4 sig figs, B has 1 sig figs, and </a:t>
            </a:r>
          </a:p>
          <a:p>
            <a:r>
              <a:rPr lang="en-US" dirty="0"/>
              <a:t>C has 6 sig figs.  How many sig figs would the quotient have?</a:t>
            </a:r>
          </a:p>
          <a:p>
            <a:endParaRPr lang="en-US" dirty="0"/>
          </a:p>
        </p:txBody>
      </p:sp>
    </p:spTree>
    <p:extLst>
      <p:ext uri="{BB962C8B-B14F-4D97-AF65-F5344CB8AC3E}">
        <p14:creationId xmlns:p14="http://schemas.microsoft.com/office/powerpoint/2010/main" val="3603834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Basic Math for Physics</a:t>
            </a:r>
          </a:p>
        </p:txBody>
      </p:sp>
      <p:sp>
        <p:nvSpPr>
          <p:cNvPr id="1030" name="Rectangle 6"/>
          <p:cNvSpPr>
            <a:spLocks noGrp="1" noChangeArrowheads="1"/>
          </p:cNvSpPr>
          <p:nvPr>
            <p:ph type="body" idx="1"/>
          </p:nvPr>
        </p:nvSpPr>
        <p:spPr>
          <a:xfrm>
            <a:off x="0" y="656934"/>
            <a:ext cx="9144000" cy="5259387"/>
          </a:xfrm>
        </p:spPr>
        <p:txBody>
          <a:bodyPr/>
          <a:lstStyle/>
          <a:p>
            <a:pPr>
              <a:lnSpc>
                <a:spcPct val="90000"/>
              </a:lnSpc>
            </a:pPr>
            <a:r>
              <a:rPr lang="en-US" dirty="0"/>
              <a:t>When we add or subtract numerical values, we use a slightly different rule to determine the number of significant figures in the answer.</a:t>
            </a:r>
          </a:p>
          <a:p>
            <a:pPr>
              <a:lnSpc>
                <a:spcPct val="90000"/>
              </a:lnSpc>
            </a:pPr>
            <a:r>
              <a:rPr lang="en-US" dirty="0"/>
              <a:t>The number of decimal places in a result from addition or subtraction is equal to the </a:t>
            </a:r>
            <a:r>
              <a:rPr lang="en-US" u="sng" dirty="0"/>
              <a:t>smallest number of decimal places in any of the input values</a:t>
            </a:r>
            <a:r>
              <a:rPr lang="en-US" dirty="0"/>
              <a:t>.</a:t>
            </a:r>
          </a:p>
          <a:p>
            <a:pPr>
              <a:lnSpc>
                <a:spcPct val="90000"/>
              </a:lnSpc>
            </a:pPr>
            <a:r>
              <a:rPr lang="en-US" dirty="0"/>
              <a:t>For example, if you make a time measurement of 16.74 s, and then make a second time measurement of 5.1 s, the total time of the two measurements must have just one decimal place. Therefore, the correct answer is 21.8 s, not 21.84 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A2CA10-2A8D-174C-96C0-59D7A784AFE1}"/>
              </a:ext>
            </a:extLst>
          </p:cNvPr>
          <p:cNvSpPr>
            <a:spLocks noGrp="1"/>
          </p:cNvSpPr>
          <p:nvPr>
            <p:ph idx="1"/>
          </p:nvPr>
        </p:nvSpPr>
        <p:spPr>
          <a:xfrm>
            <a:off x="87312" y="875506"/>
            <a:ext cx="8789987" cy="5118894"/>
          </a:xfrm>
        </p:spPr>
        <p:txBody>
          <a:bodyPr/>
          <a:lstStyle/>
          <a:p>
            <a:r>
              <a:rPr lang="en-US" dirty="0"/>
              <a:t>In the sum A + B + C, A is accurate to 3 decimal places, B is accurate to 4 decimal places, and C is accurate to 5 decimal places.  What is the correct number of decimal places in the sum?</a:t>
            </a:r>
          </a:p>
          <a:p>
            <a:endParaRPr lang="en-US" dirty="0"/>
          </a:p>
          <a:p>
            <a:endParaRPr lang="en-US" dirty="0"/>
          </a:p>
          <a:p>
            <a:r>
              <a:rPr lang="en-US" dirty="0"/>
              <a:t>In the difference A - B - C, A is accurate to 0 decimal places, B is accurate to 4 decimal places, and C is accurate to 7 decimal places.  What is the correct number of decimal places in the difference?</a:t>
            </a:r>
          </a:p>
          <a:p>
            <a:endParaRPr lang="en-US" dirty="0"/>
          </a:p>
        </p:txBody>
      </p:sp>
      <p:sp>
        <p:nvSpPr>
          <p:cNvPr id="4" name="Footer Placeholder 3">
            <a:extLst>
              <a:ext uri="{FF2B5EF4-FFF2-40B4-BE49-F238E27FC236}">
                <a16:creationId xmlns:a16="http://schemas.microsoft.com/office/drawing/2014/main" id="{2EF802C7-2394-594F-ABCB-24388016F96A}"/>
              </a:ext>
            </a:extLst>
          </p:cNvPr>
          <p:cNvSpPr>
            <a:spLocks noGrp="1"/>
          </p:cNvSpPr>
          <p:nvPr>
            <p:ph type="ftr" sz="quarter" idx="10"/>
          </p:nvPr>
        </p:nvSpPr>
        <p:spPr/>
        <p:txBody>
          <a:bodyPr/>
          <a:lstStyle/>
          <a:p>
            <a:r>
              <a:rPr lang="en-GB"/>
              <a:t>© 2014 Pearson Education, Inc.</a:t>
            </a:r>
          </a:p>
        </p:txBody>
      </p:sp>
      <p:sp>
        <p:nvSpPr>
          <p:cNvPr id="5" name="Rectangle 5">
            <a:extLst>
              <a:ext uri="{FF2B5EF4-FFF2-40B4-BE49-F238E27FC236}">
                <a16:creationId xmlns:a16="http://schemas.microsoft.com/office/drawing/2014/main" id="{C6B55970-4E5F-8041-BD9A-C09DD1BBEAC4}"/>
              </a:ext>
            </a:extLst>
          </p:cNvPr>
          <p:cNvSpPr>
            <a:spLocks noGrp="1" noChangeArrowheads="1"/>
          </p:cNvSpPr>
          <p:nvPr>
            <p:ph type="title"/>
          </p:nvPr>
        </p:nvSpPr>
        <p:spPr/>
        <p:txBody>
          <a:bodyPr/>
          <a:lstStyle/>
          <a:p>
            <a:r>
              <a:rPr lang="en-US" dirty="0"/>
              <a:t>Basic Math for Physics</a:t>
            </a:r>
          </a:p>
        </p:txBody>
      </p:sp>
    </p:spTree>
    <p:extLst>
      <p:ext uri="{BB962C8B-B14F-4D97-AF65-F5344CB8AC3E}">
        <p14:creationId xmlns:p14="http://schemas.microsoft.com/office/powerpoint/2010/main" val="2197517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_pg28_UnFigure.jpg"/>
          <p:cNvPicPr>
            <a:picLocks noChangeAspect="1"/>
          </p:cNvPicPr>
          <p:nvPr/>
        </p:nvPicPr>
        <p:blipFill rotWithShape="1">
          <a:blip r:embed="rId2">
            <a:extLst>
              <a:ext uri="{28A0092B-C50C-407E-A947-70E740481C1C}">
                <a14:useLocalDpi xmlns:a14="http://schemas.microsoft.com/office/drawing/2010/main" val="0"/>
              </a:ext>
            </a:extLst>
          </a:blip>
          <a:srcRect b="3768"/>
          <a:stretch/>
        </p:blipFill>
        <p:spPr>
          <a:xfrm>
            <a:off x="0" y="0"/>
            <a:ext cx="9155772" cy="4527176"/>
          </a:xfrm>
          <a:prstGeom prst="rect">
            <a:avLst/>
          </a:prstGeom>
        </p:spPr>
      </p:pic>
    </p:spTree>
    <p:extLst>
      <p:ext uri="{BB962C8B-B14F-4D97-AF65-F5344CB8AC3E}">
        <p14:creationId xmlns:p14="http://schemas.microsoft.com/office/powerpoint/2010/main" val="3146624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0" y="709310"/>
            <a:ext cx="9144000" cy="5106987"/>
          </a:xfrm>
        </p:spPr>
        <p:txBody>
          <a:bodyPr/>
          <a:lstStyle/>
          <a:p>
            <a:r>
              <a:rPr lang="en-US" dirty="0"/>
              <a:t>Scientific notation expresses a value as a number between 1 and 10 times an appropriate power of 10. It is very useful, for it clearly specifies the number of significant figures. </a:t>
            </a:r>
          </a:p>
          <a:p>
            <a:r>
              <a:rPr lang="en-US" dirty="0"/>
              <a:t>Consider the number 2500. It is unclear whether the two zeros are significant. Perhaps they simply indicate the location of the decimal point.</a:t>
            </a:r>
          </a:p>
          <a:p>
            <a:r>
              <a:rPr lang="en-US" dirty="0"/>
              <a:t>In this example, we express the distance 2500 m as 2.5 x 10</a:t>
            </a:r>
            <a:r>
              <a:rPr lang="en-US" baseline="30000" dirty="0"/>
              <a:t>3</a:t>
            </a:r>
            <a:r>
              <a:rPr lang="en-US" dirty="0"/>
              <a:t> if there two significant figures, or as 2.500 x 10</a:t>
            </a:r>
            <a:r>
              <a:rPr lang="en-US" baseline="30000" dirty="0"/>
              <a:t>3</a:t>
            </a:r>
            <a:r>
              <a:rPr lang="en-US" dirty="0"/>
              <a:t> if there are four significant figures, thus eliminating ambiguity.</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_pg29_UnFigure.jpg"/>
          <p:cNvPicPr>
            <a:picLocks noChangeAspect="1"/>
          </p:cNvPicPr>
          <p:nvPr/>
        </p:nvPicPr>
        <p:blipFill rotWithShape="1">
          <a:blip r:embed="rId2">
            <a:extLst>
              <a:ext uri="{28A0092B-C50C-407E-A947-70E740481C1C}">
                <a14:useLocalDpi xmlns:a14="http://schemas.microsoft.com/office/drawing/2010/main" val="0"/>
              </a:ext>
            </a:extLst>
          </a:blip>
          <a:srcRect b="3265"/>
          <a:stretch/>
        </p:blipFill>
        <p:spPr>
          <a:xfrm>
            <a:off x="0" y="-1"/>
            <a:ext cx="9144000" cy="5309773"/>
          </a:xfrm>
          <a:prstGeom prst="rect">
            <a:avLst/>
          </a:prstGeom>
        </p:spPr>
      </p:pic>
    </p:spTree>
    <p:extLst>
      <p:ext uri="{BB962C8B-B14F-4D97-AF65-F5344CB8AC3E}">
        <p14:creationId xmlns:p14="http://schemas.microsoft.com/office/powerpoint/2010/main" val="2133443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111124" y="663296"/>
            <a:ext cx="8928287" cy="5399087"/>
          </a:xfrm>
        </p:spPr>
        <p:txBody>
          <a:bodyPr/>
          <a:lstStyle/>
          <a:p>
            <a:r>
              <a:rPr lang="en-US" dirty="0"/>
              <a:t>An order-of-magnitude calculation is a rough estimate designed to be accurate within the nearest power of 10. Such a ballpark estimate gives you a quick idea of the order of magnitude to expect from a complete, detailed calculation. </a:t>
            </a:r>
          </a:p>
          <a:p>
            <a:pPr>
              <a:lnSpc>
                <a:spcPct val="90000"/>
              </a:lnSpc>
            </a:pPr>
            <a:r>
              <a:rPr lang="en-US" dirty="0"/>
              <a:t>For example, suppose you want to estimate the speed of a cliff diver on entering the water. First, the cliff may be about 10 m high—certainly not 1 m or 10</a:t>
            </a:r>
            <a:r>
              <a:rPr lang="en-US" baseline="30000" dirty="0"/>
              <a:t>2</a:t>
            </a:r>
            <a:r>
              <a:rPr lang="en-US" dirty="0"/>
              <a:t> m. Next, the diver hits the water something like a second later—certainly not 0.1 s later or 10 seconds later. Thus a reasonable order-of-magnitude estimate of the diver</a:t>
            </a:r>
            <a:r>
              <a:rPr lang="fr-FR" dirty="0"/>
              <a:t>'</a:t>
            </a:r>
            <a:r>
              <a:rPr lang="en-US" dirty="0"/>
              <a:t>s speed is </a:t>
            </a:r>
            <a:r>
              <a:rPr lang="en-US" i="1" dirty="0"/>
              <a:t>v</a:t>
            </a:r>
            <a:r>
              <a:rPr lang="en-US" dirty="0"/>
              <a:t> = </a:t>
            </a:r>
            <a:r>
              <a:rPr lang="en-US" i="1" dirty="0"/>
              <a:t>d/t</a:t>
            </a:r>
            <a:r>
              <a:rPr lang="en-US" dirty="0"/>
              <a:t> = 10 m/1 s = 10 m/s.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0" y="709310"/>
            <a:ext cx="9144000" cy="5106987"/>
          </a:xfrm>
        </p:spPr>
        <p:txBody>
          <a:bodyPr/>
          <a:lstStyle/>
          <a:p>
            <a:r>
              <a:rPr lang="en-US" dirty="0"/>
              <a:t>Graphs are useful for visualizing data. For example, suppose you measure the speed of a falling soccer ball at various times. The data collected are presented in the table below.</a:t>
            </a:r>
          </a:p>
        </p:txBody>
      </p:sp>
      <p:sp>
        <p:nvSpPr>
          <p:cNvPr id="18" name="Footer Placeholder 17"/>
          <p:cNvSpPr>
            <a:spLocks noGrp="1"/>
          </p:cNvSpPr>
          <p:nvPr>
            <p:ph type="ftr" sz="quarter" idx="10"/>
          </p:nvPr>
        </p:nvSpPr>
        <p:spPr/>
        <p:txBody>
          <a:bodyPr/>
          <a:lstStyle/>
          <a:p>
            <a:r>
              <a:rPr lang="en-GB"/>
              <a:t>© 2014 Pearson Education, Inc.</a:t>
            </a:r>
          </a:p>
        </p:txBody>
      </p:sp>
      <p:pic>
        <p:nvPicPr>
          <p:cNvPr id="19" name="Picture 18" descr="01_06_Table.jpg"/>
          <p:cNvPicPr>
            <a:picLocks noChangeAspect="1"/>
          </p:cNvPicPr>
          <p:nvPr/>
        </p:nvPicPr>
        <p:blipFill rotWithShape="1">
          <a:blip r:embed="rId3">
            <a:extLst>
              <a:ext uri="{28A0092B-C50C-407E-A947-70E740481C1C}">
                <a14:useLocalDpi xmlns:a14="http://schemas.microsoft.com/office/drawing/2010/main" val="0"/>
              </a:ext>
            </a:extLst>
          </a:blip>
          <a:srcRect b="3417"/>
          <a:stretch/>
        </p:blipFill>
        <p:spPr>
          <a:xfrm>
            <a:off x="1626387" y="2516736"/>
            <a:ext cx="5943600" cy="36005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the Scientific Method</a:t>
            </a:r>
            <a:endParaRPr lang="en-US" dirty="0"/>
          </a:p>
        </p:txBody>
      </p:sp>
      <p:sp>
        <p:nvSpPr>
          <p:cNvPr id="1030" name="Rectangle 6"/>
          <p:cNvSpPr>
            <a:spLocks noGrp="1" noChangeArrowheads="1"/>
          </p:cNvSpPr>
          <p:nvPr>
            <p:ph type="body" idx="1"/>
          </p:nvPr>
        </p:nvSpPr>
        <p:spPr>
          <a:xfrm>
            <a:off x="155948" y="782825"/>
            <a:ext cx="8838640" cy="5106987"/>
          </a:xfrm>
        </p:spPr>
        <p:txBody>
          <a:bodyPr/>
          <a:lstStyle/>
          <a:p>
            <a:r>
              <a:rPr lang="en-US" dirty="0"/>
              <a:t>The systematic approach scientists use to learn about the laws of nature is referred to as the scientific method. </a:t>
            </a:r>
          </a:p>
          <a:p>
            <a:r>
              <a:rPr lang="en-US" dirty="0"/>
              <a:t>The scientific method has certain steps that are taken when conducting a scientific study. These steps are as follows:</a:t>
            </a:r>
          </a:p>
          <a:p>
            <a:pPr lvl="1"/>
            <a:r>
              <a:rPr lang="en-US" dirty="0"/>
              <a:t>Observe</a:t>
            </a:r>
          </a:p>
          <a:p>
            <a:pPr lvl="1"/>
            <a:r>
              <a:rPr lang="en-US" dirty="0"/>
              <a:t>Infer and Hypothesize </a:t>
            </a:r>
          </a:p>
          <a:p>
            <a:pPr lvl="1"/>
            <a:r>
              <a:rPr lang="en-US" dirty="0"/>
              <a:t>Test</a:t>
            </a:r>
          </a:p>
          <a:p>
            <a:pPr lvl="1"/>
            <a:r>
              <a:rPr lang="en-US" dirty="0"/>
              <a:t>Conclude</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0" y="643840"/>
            <a:ext cx="9144000" cy="5480104"/>
          </a:xfrm>
        </p:spPr>
        <p:txBody>
          <a:bodyPr/>
          <a:lstStyle/>
          <a:p>
            <a:r>
              <a:rPr lang="en-US" sz="2400" dirty="0"/>
              <a:t>Graphing this data, we notice that the points lie on a straight line (see figure below). This means that the speed increases linearly with time. That is, </a:t>
            </a:r>
            <a:r>
              <a:rPr lang="en-US" sz="2400" i="1" dirty="0"/>
              <a:t>v</a:t>
            </a:r>
            <a:r>
              <a:rPr lang="en-US" sz="2400" dirty="0"/>
              <a:t> = (constant)</a:t>
            </a:r>
            <a:r>
              <a:rPr lang="en-US" sz="2400" i="1" dirty="0"/>
              <a:t>t</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With this information, we can predict the speed of the soccer ball at 7 seconds, 2.5 seconds, or any other time.</a:t>
            </a:r>
          </a:p>
        </p:txBody>
      </p:sp>
      <p:sp>
        <p:nvSpPr>
          <p:cNvPr id="18" name="Footer Placeholder 17"/>
          <p:cNvSpPr>
            <a:spLocks noGrp="1"/>
          </p:cNvSpPr>
          <p:nvPr>
            <p:ph type="ftr" sz="quarter" idx="10"/>
          </p:nvPr>
        </p:nvSpPr>
        <p:spPr/>
        <p:txBody>
          <a:bodyPr/>
          <a:lstStyle/>
          <a:p>
            <a:r>
              <a:rPr lang="en-GB"/>
              <a:t>© 2014 Pearson Education, Inc.</a:t>
            </a:r>
          </a:p>
        </p:txBody>
      </p:sp>
      <p:pic>
        <p:nvPicPr>
          <p:cNvPr id="21" name="Picture 20" descr="01_12_Figure.jpg"/>
          <p:cNvPicPr>
            <a:picLocks noChangeAspect="1"/>
          </p:cNvPicPr>
          <p:nvPr/>
        </p:nvPicPr>
        <p:blipFill rotWithShape="1">
          <a:blip r:embed="rId3">
            <a:extLst>
              <a:ext uri="{28A0092B-C50C-407E-A947-70E740481C1C}">
                <a14:useLocalDpi xmlns:a14="http://schemas.microsoft.com/office/drawing/2010/main" val="0"/>
              </a:ext>
            </a:extLst>
          </a:blip>
          <a:srcRect b="2938"/>
          <a:stretch/>
        </p:blipFill>
        <p:spPr>
          <a:xfrm>
            <a:off x="2553349" y="1814105"/>
            <a:ext cx="3435012" cy="346134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126065" y="723060"/>
            <a:ext cx="8898405" cy="5106987"/>
          </a:xfrm>
        </p:spPr>
        <p:txBody>
          <a:bodyPr/>
          <a:lstStyle/>
          <a:p>
            <a:r>
              <a:rPr lang="en-US" sz="2400" dirty="0"/>
              <a:t>In general, a linear relationship exists between two quantities that form a straight line on a graph. Notice the visual impact of a graph, how it conveys so much information at just a glance—more so than a simple list or table of numbers.</a:t>
            </a:r>
          </a:p>
          <a:p>
            <a:r>
              <a:rPr lang="en-US" sz="2400" dirty="0"/>
              <a:t>Next, suppose we measure the distance covered by the soccer ball. Plotting the data taken during each second of the ball</a:t>
            </a:r>
            <a:r>
              <a:rPr lang="fr-FR" sz="2400" dirty="0"/>
              <a:t>'</a:t>
            </a:r>
            <a:r>
              <a:rPr lang="en-US" sz="2400" dirty="0"/>
              <a:t>s motion gives the graph shown below.</a:t>
            </a:r>
          </a:p>
        </p:txBody>
      </p:sp>
      <p:sp>
        <p:nvSpPr>
          <p:cNvPr id="18" name="Footer Placeholder 17"/>
          <p:cNvSpPr>
            <a:spLocks noGrp="1"/>
          </p:cNvSpPr>
          <p:nvPr>
            <p:ph type="ftr" sz="quarter" idx="10"/>
          </p:nvPr>
        </p:nvSpPr>
        <p:spPr/>
        <p:txBody>
          <a:bodyPr/>
          <a:lstStyle/>
          <a:p>
            <a:r>
              <a:rPr lang="en-GB"/>
              <a:t>© 2014 Pearson Education, Inc.</a:t>
            </a:r>
          </a:p>
        </p:txBody>
      </p:sp>
      <p:pic>
        <p:nvPicPr>
          <p:cNvPr id="19" name="Picture 18" descr="01_13_Figure.jpg"/>
          <p:cNvPicPr>
            <a:picLocks noChangeAspect="1"/>
          </p:cNvPicPr>
          <p:nvPr/>
        </p:nvPicPr>
        <p:blipFill rotWithShape="1">
          <a:blip r:embed="rId3">
            <a:extLst>
              <a:ext uri="{28A0092B-C50C-407E-A947-70E740481C1C}">
                <a14:useLocalDpi xmlns:a14="http://schemas.microsoft.com/office/drawing/2010/main" val="0"/>
              </a:ext>
            </a:extLst>
          </a:blip>
          <a:srcRect b="2935"/>
          <a:stretch/>
        </p:blipFill>
        <p:spPr>
          <a:xfrm>
            <a:off x="2979257" y="3548275"/>
            <a:ext cx="3131683" cy="315580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p:txBody>
          <a:bodyPr/>
          <a:lstStyle/>
          <a:p>
            <a:r>
              <a:rPr lang="en-US" dirty="0"/>
              <a:t>In this case, the graph is not linear. The upward-curving shape shown on the graph is a parabola. This shape indicates that the position depends on the time squared. That is, </a:t>
            </a:r>
          </a:p>
          <a:p>
            <a:pPr marL="0" indent="0">
              <a:buNone/>
            </a:pPr>
            <a:r>
              <a:rPr lang="en-US" dirty="0"/>
              <a:t>		position = constant x time x time</a:t>
            </a:r>
          </a:p>
          <a:p>
            <a:pPr marL="0" indent="0">
              <a:buNone/>
            </a:pPr>
            <a:r>
              <a:rPr lang="en-US" dirty="0"/>
              <a:t>			 </a:t>
            </a:r>
            <a:r>
              <a:rPr lang="en-US" i="1" dirty="0"/>
              <a:t>x</a:t>
            </a:r>
            <a:r>
              <a:rPr lang="en-US" dirty="0"/>
              <a:t> = (constant)</a:t>
            </a:r>
            <a:r>
              <a:rPr lang="en-US" i="1" dirty="0"/>
              <a:t>t</a:t>
            </a:r>
            <a:r>
              <a:rPr lang="en-US" baseline="30000" dirty="0"/>
              <a:t>2</a:t>
            </a:r>
          </a:p>
          <a:p>
            <a:endParaRPr lang="en-US" dirty="0"/>
          </a:p>
          <a:p>
            <a:endParaRPr lang="en-US" dirty="0"/>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365125" y="1141413"/>
            <a:ext cx="8229600" cy="5427553"/>
          </a:xfrm>
        </p:spPr>
        <p:txBody>
          <a:bodyPr/>
          <a:lstStyle/>
          <a:p>
            <a:r>
              <a:rPr lang="en-US" sz="2400" dirty="0"/>
              <a:t>Finally, measurement of the volume of a container and the pressure of the gas within it gives the graph shown below.</a:t>
            </a:r>
          </a:p>
          <a:p>
            <a:endParaRPr lang="en-US" sz="2400" dirty="0"/>
          </a:p>
          <a:p>
            <a:endParaRPr lang="en-US" sz="2400" dirty="0"/>
          </a:p>
          <a:p>
            <a:endParaRPr lang="en-US" sz="2400" dirty="0"/>
          </a:p>
          <a:p>
            <a:endParaRPr lang="en-US" sz="2400" dirty="0"/>
          </a:p>
          <a:p>
            <a:endParaRPr lang="en-US" sz="2400" dirty="0"/>
          </a:p>
          <a:p>
            <a:r>
              <a:rPr lang="en-US" sz="2400" dirty="0"/>
              <a:t>This relationship is inverse. In an inverse relationship, as one quantity gets larger, the other gets smaller. In this case, </a:t>
            </a:r>
          </a:p>
          <a:p>
            <a:pPr marL="0" indent="0">
              <a:buNone/>
            </a:pPr>
            <a:r>
              <a:rPr lang="en-US" sz="2400" dirty="0"/>
              <a:t>		pressure = constant/volume.</a:t>
            </a:r>
          </a:p>
          <a:p>
            <a:pPr marL="0" indent="0">
              <a:buNone/>
            </a:pPr>
            <a:r>
              <a:rPr lang="en-US" sz="2400" dirty="0"/>
              <a:t>			 </a:t>
            </a:r>
            <a:r>
              <a:rPr lang="en-US" sz="2400" i="1" dirty="0"/>
              <a:t>P</a:t>
            </a:r>
            <a:r>
              <a:rPr lang="en-US" sz="2400" dirty="0"/>
              <a:t> = constant/</a:t>
            </a:r>
            <a:r>
              <a:rPr lang="en-US" sz="2400" i="1" dirty="0"/>
              <a:t>V</a:t>
            </a:r>
          </a:p>
        </p:txBody>
      </p:sp>
      <p:sp>
        <p:nvSpPr>
          <p:cNvPr id="18" name="Footer Placeholder 17"/>
          <p:cNvSpPr>
            <a:spLocks noGrp="1"/>
          </p:cNvSpPr>
          <p:nvPr>
            <p:ph type="ftr" sz="quarter" idx="10"/>
          </p:nvPr>
        </p:nvSpPr>
        <p:spPr/>
        <p:txBody>
          <a:bodyPr/>
          <a:lstStyle/>
          <a:p>
            <a:r>
              <a:rPr lang="en-GB" dirty="0"/>
              <a:t>© 2014 Pearson Education, Inc.</a:t>
            </a:r>
          </a:p>
        </p:txBody>
      </p:sp>
      <p:pic>
        <p:nvPicPr>
          <p:cNvPr id="19" name="Picture 18" descr="01_14_Figure.jpg"/>
          <p:cNvPicPr>
            <a:picLocks noChangeAspect="1"/>
          </p:cNvPicPr>
          <p:nvPr/>
        </p:nvPicPr>
        <p:blipFill rotWithShape="1">
          <a:blip r:embed="rId3">
            <a:extLst>
              <a:ext uri="{28A0092B-C50C-407E-A947-70E740481C1C}">
                <a14:useLocalDpi xmlns:a14="http://schemas.microsoft.com/office/drawing/2010/main" val="0"/>
              </a:ext>
            </a:extLst>
          </a:blip>
          <a:srcRect b="2674"/>
          <a:stretch/>
        </p:blipFill>
        <p:spPr>
          <a:xfrm>
            <a:off x="2912364" y="2004950"/>
            <a:ext cx="3319272" cy="253227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Basic Math for Physics</a:t>
            </a:r>
            <a:endParaRPr lang="en-US" dirty="0"/>
          </a:p>
        </p:txBody>
      </p:sp>
      <p:sp>
        <p:nvSpPr>
          <p:cNvPr id="1030" name="Rectangle 6"/>
          <p:cNvSpPr>
            <a:spLocks noGrp="1" noChangeArrowheads="1"/>
          </p:cNvSpPr>
          <p:nvPr>
            <p:ph type="body" idx="1"/>
          </p:nvPr>
        </p:nvSpPr>
        <p:spPr>
          <a:xfrm>
            <a:off x="365125" y="1141413"/>
            <a:ext cx="8229600" cy="5182692"/>
          </a:xfrm>
        </p:spPr>
        <p:txBody>
          <a:bodyPr/>
          <a:lstStyle/>
          <a:p>
            <a:r>
              <a:rPr lang="en-US" sz="2400" dirty="0"/>
              <a:t>Quantities known as scalars are represented by a number with a unit.</a:t>
            </a:r>
          </a:p>
          <a:p>
            <a:r>
              <a:rPr lang="en-US" sz="2400" dirty="0"/>
              <a:t>Examples of scalars include temperature of an ice cube (−10 </a:t>
            </a:r>
            <a:r>
              <a:rPr lang="en-US" sz="2400" dirty="0">
                <a:sym typeface="Symbol"/>
              </a:rPr>
              <a:t></a:t>
            </a:r>
            <a:r>
              <a:rPr lang="en-US" sz="2400" dirty="0"/>
              <a:t>C) and the speed of a car (25 m/s). </a:t>
            </a:r>
          </a:p>
          <a:p>
            <a:r>
              <a:rPr lang="en-US" sz="2400" dirty="0"/>
              <a:t>Speed is a scalar quantity that describes the rate of motion.</a:t>
            </a:r>
          </a:p>
          <a:p>
            <a:r>
              <a:rPr lang="en-US" sz="2400" dirty="0"/>
              <a:t>Other quantities, known as vectors, consist of a numerical value with its unit and a direction.</a:t>
            </a:r>
          </a:p>
          <a:p>
            <a:r>
              <a:rPr lang="en-US" sz="2400" dirty="0"/>
              <a:t>For example, when the speed of a car (25 m/s) is combined with a direction of travel (north), the result is a vector (25 m/s north). </a:t>
            </a:r>
          </a:p>
          <a:p>
            <a:r>
              <a:rPr lang="en-US" sz="2400" dirty="0"/>
              <a:t>Velocity describes the rate of motion and the direction of motion.</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Basic Math for Physics</a:t>
            </a:r>
          </a:p>
        </p:txBody>
      </p:sp>
      <p:sp>
        <p:nvSpPr>
          <p:cNvPr id="1030" name="Rectangle 6"/>
          <p:cNvSpPr>
            <a:spLocks noGrp="1" noChangeArrowheads="1"/>
          </p:cNvSpPr>
          <p:nvPr>
            <p:ph type="body" idx="1"/>
          </p:nvPr>
        </p:nvSpPr>
        <p:spPr/>
        <p:txBody>
          <a:bodyPr/>
          <a:lstStyle/>
          <a:p>
            <a:r>
              <a:rPr lang="en-US" dirty="0"/>
              <a:t>The key thing to remember is that vectors have both a numerical value (a magnitude) and a direction, whereas scalars have only a magnitude.</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ftr" sz="quarter" idx="4294967295"/>
          </p:nvPr>
        </p:nvSpPr>
        <p:spPr>
          <a:xfrm>
            <a:off x="87313" y="6613525"/>
            <a:ext cx="5399087" cy="179388"/>
          </a:xfrm>
          <a:prstGeom prst="rect">
            <a:avLst/>
          </a:prstGeom>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GB" sz="900" dirty="0"/>
              <a:t>© 2014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dirty="0">
              <a:ea typeface="ＭＳ Ｐゴシック" charset="0"/>
            </a:endParaRPr>
          </a:p>
        </p:txBody>
      </p:sp>
      <p:sp>
        <p:nvSpPr>
          <p:cNvPr id="2091" name="Rectangle 43"/>
          <p:cNvSpPr>
            <a:spLocks noGrp="1" noChangeArrowheads="1"/>
          </p:cNvSpPr>
          <p:nvPr>
            <p:ph type="ctrTitle"/>
          </p:nvPr>
        </p:nvSpPr>
        <p:spPr>
          <a:xfrm>
            <a:off x="313765" y="913333"/>
            <a:ext cx="4881486" cy="1077218"/>
          </a:xfrm>
        </p:spPr>
        <p:txBody>
          <a:bodyPr/>
          <a:lstStyle/>
          <a:p>
            <a:pPr algn="ctr"/>
            <a:r>
              <a:rPr lang="en-US" dirty="0"/>
              <a:t>1.5: Problem Solving in Physics</a:t>
            </a:r>
          </a:p>
        </p:txBody>
      </p:sp>
      <p:sp>
        <p:nvSpPr>
          <p:cNvPr id="2" name="TextBox 1"/>
          <p:cNvSpPr txBox="1"/>
          <p:nvPr/>
        </p:nvSpPr>
        <p:spPr>
          <a:xfrm>
            <a:off x="274194" y="2395430"/>
            <a:ext cx="4895453" cy="1569660"/>
          </a:xfrm>
          <a:prstGeom prst="rect">
            <a:avLst/>
          </a:prstGeom>
          <a:noFill/>
        </p:spPr>
        <p:txBody>
          <a:bodyPr wrap="square" rtlCol="0">
            <a:spAutoFit/>
          </a:bodyPr>
          <a:lstStyle/>
          <a:p>
            <a:pPr algn="ctr"/>
            <a:r>
              <a:rPr lang="en-US" b="1" dirty="0"/>
              <a:t>Learning Targets:</a:t>
            </a:r>
          </a:p>
          <a:p>
            <a:pPr marL="342900" indent="-342900">
              <a:buFont typeface="Arial"/>
              <a:buChar char="•"/>
            </a:pPr>
            <a:r>
              <a:rPr lang="en-US" dirty="0"/>
              <a:t>List the general guidelines that students should follow when solving problems in physics. </a:t>
            </a:r>
          </a:p>
        </p:txBody>
      </p:sp>
    </p:spTree>
    <p:extLst>
      <p:ext uri="{BB962C8B-B14F-4D97-AF65-F5344CB8AC3E}">
        <p14:creationId xmlns:p14="http://schemas.microsoft.com/office/powerpoint/2010/main" val="1744103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Problem Solving in Physics</a:t>
            </a:r>
            <a:endParaRPr lang="en-US" dirty="0"/>
          </a:p>
        </p:txBody>
      </p:sp>
      <p:sp>
        <p:nvSpPr>
          <p:cNvPr id="1030" name="Rectangle 6"/>
          <p:cNvSpPr>
            <a:spLocks noGrp="1" noChangeArrowheads="1"/>
          </p:cNvSpPr>
          <p:nvPr>
            <p:ph type="body" idx="1"/>
          </p:nvPr>
        </p:nvSpPr>
        <p:spPr>
          <a:xfrm>
            <a:off x="138321" y="733221"/>
            <a:ext cx="8828016" cy="5106987"/>
          </a:xfrm>
        </p:spPr>
        <p:txBody>
          <a:bodyPr/>
          <a:lstStyle/>
          <a:p>
            <a:r>
              <a:rPr lang="en-US" dirty="0"/>
              <a:t>The best way to learn physics is by doing physics. Doing physics involves conducting experiments as well as solving problems.</a:t>
            </a:r>
          </a:p>
          <a:p>
            <a:r>
              <a:rPr lang="en-US" dirty="0"/>
              <a:t>Solving problems is a creative activity. The following suggestions, then, are not intended as a rigid set of steps that must be followed like steps in a computer program. Rather, they provide general guidelines that experienced problem solvers find to be effective.</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Problem Solving in Physics</a:t>
            </a:r>
            <a:endParaRPr lang="en-US" dirty="0"/>
          </a:p>
        </p:txBody>
      </p:sp>
      <p:sp>
        <p:nvSpPr>
          <p:cNvPr id="1030" name="Rectangle 6"/>
          <p:cNvSpPr>
            <a:spLocks noGrp="1" noChangeArrowheads="1"/>
          </p:cNvSpPr>
          <p:nvPr>
            <p:ph type="body" idx="1"/>
          </p:nvPr>
        </p:nvSpPr>
        <p:spPr>
          <a:xfrm>
            <a:off x="183680" y="823931"/>
            <a:ext cx="8737295" cy="5106987"/>
          </a:xfrm>
        </p:spPr>
        <p:txBody>
          <a:bodyPr/>
          <a:lstStyle/>
          <a:p>
            <a:r>
              <a:rPr lang="en-US" b="1" dirty="0"/>
              <a:t>Read the problem carefully.</a:t>
            </a:r>
            <a:r>
              <a:rPr lang="en-US" dirty="0"/>
              <a:t> Before you can solve a problem, you need to know exactly what information it gives and what it asks you to determine.</a:t>
            </a:r>
          </a:p>
          <a:p>
            <a:r>
              <a:rPr lang="en-US" b="1" dirty="0"/>
              <a:t>Sketch the system.</a:t>
            </a:r>
            <a:r>
              <a:rPr lang="en-US" dirty="0"/>
              <a:t> A sketch helps you acquire a physical feeling for the system. It also provides an opportunity to label those quantities that are known and those are to be determined.</a:t>
            </a:r>
          </a:p>
          <a:p>
            <a:r>
              <a:rPr lang="en-US" b="1" dirty="0"/>
              <a:t>Visualize the physical process.</a:t>
            </a:r>
            <a:r>
              <a:rPr lang="en-US" dirty="0"/>
              <a:t> Try to visualize what is happening in the system as if you were watching it in a movie. Your sketch should help.</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Problem Solving in Physics</a:t>
            </a:r>
            <a:endParaRPr lang="en-US" dirty="0"/>
          </a:p>
        </p:txBody>
      </p:sp>
      <p:sp>
        <p:nvSpPr>
          <p:cNvPr id="1030" name="Rectangle 6"/>
          <p:cNvSpPr>
            <a:spLocks noGrp="1" noChangeArrowheads="1"/>
          </p:cNvSpPr>
          <p:nvPr>
            <p:ph type="body" idx="1"/>
          </p:nvPr>
        </p:nvSpPr>
        <p:spPr>
          <a:xfrm>
            <a:off x="123199" y="778576"/>
            <a:ext cx="8888497" cy="5106987"/>
          </a:xfrm>
        </p:spPr>
        <p:txBody>
          <a:bodyPr/>
          <a:lstStyle/>
          <a:p>
            <a:r>
              <a:rPr lang="en-US" sz="2400" b="1" dirty="0"/>
              <a:t>Strategize.</a:t>
            </a:r>
            <a:r>
              <a:rPr lang="en-US" sz="2400" dirty="0"/>
              <a:t> From your sketch and visualization, try to identify the physical processes at work in the system. Ask yourself what concepts or principles are involved in the situation. Then develop a strategy—a game plan—for solving the problem.</a:t>
            </a:r>
          </a:p>
          <a:p>
            <a:r>
              <a:rPr lang="en-US" sz="2400" b="1" dirty="0"/>
              <a:t>Identify appropriate equations.</a:t>
            </a:r>
            <a:r>
              <a:rPr lang="en-US" sz="2400" dirty="0"/>
              <a:t> Once you have developed a strategy, find the specific equations that are needed to carry it out.</a:t>
            </a:r>
          </a:p>
          <a:p>
            <a:r>
              <a:rPr lang="en-US" sz="2400" b="1" dirty="0"/>
              <a:t>Solve the equations.</a:t>
            </a:r>
            <a:r>
              <a:rPr lang="en-US" sz="2400" dirty="0"/>
              <a:t> Use basic algebra to solve the equations identified in the previous step. In general, you should work with symbols (such as </a:t>
            </a:r>
            <a:r>
              <a:rPr lang="en-US" sz="2400" i="1" dirty="0"/>
              <a:t>x</a:t>
            </a:r>
            <a:r>
              <a:rPr lang="en-US" sz="2400" dirty="0"/>
              <a:t> or </a:t>
            </a:r>
            <a:r>
              <a:rPr lang="en-US" sz="2400" i="1" dirty="0"/>
              <a:t>v</a:t>
            </a:r>
            <a:r>
              <a:rPr lang="en-US" sz="2400" dirty="0"/>
              <a:t>) as much as possible, substituting numerical values near the end of the calculations.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the Scientific Method</a:t>
            </a:r>
            <a:endParaRPr lang="en-US" dirty="0"/>
          </a:p>
        </p:txBody>
      </p:sp>
      <p:sp>
        <p:nvSpPr>
          <p:cNvPr id="1030" name="Rectangle 6"/>
          <p:cNvSpPr>
            <a:spLocks noGrp="1" noChangeArrowheads="1"/>
          </p:cNvSpPr>
          <p:nvPr>
            <p:ph type="body" idx="1"/>
          </p:nvPr>
        </p:nvSpPr>
        <p:spPr>
          <a:xfrm>
            <a:off x="141007" y="797766"/>
            <a:ext cx="8868522" cy="5106987"/>
          </a:xfrm>
        </p:spPr>
        <p:txBody>
          <a:bodyPr/>
          <a:lstStyle/>
          <a:p>
            <a:r>
              <a:rPr lang="en-US" dirty="0"/>
              <a:t>The starting point of any scientific investigation is careful observation, in which you describe events in a logical and orderly way. It is also important to be creative in your observations, seeing things as no one else has before.</a:t>
            </a:r>
          </a:p>
          <a:p>
            <a:r>
              <a:rPr lang="en-US" dirty="0"/>
              <a:t>Observations lead to inference and hypothesis. An inference is a logical interpretation of your observations. A hypothesis is a detailed scientific explanation for a set of observations that can be verified or rejected by experiments.</a:t>
            </a:r>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Problem Solving in Physics</a:t>
            </a:r>
          </a:p>
        </p:txBody>
      </p:sp>
      <p:sp>
        <p:nvSpPr>
          <p:cNvPr id="1030" name="Rectangle 6"/>
          <p:cNvSpPr>
            <a:spLocks noGrp="1" noChangeArrowheads="1"/>
          </p:cNvSpPr>
          <p:nvPr>
            <p:ph type="body" idx="1"/>
          </p:nvPr>
        </p:nvSpPr>
        <p:spPr>
          <a:xfrm>
            <a:off x="153441" y="733221"/>
            <a:ext cx="8843136" cy="5386387"/>
          </a:xfrm>
        </p:spPr>
        <p:txBody>
          <a:bodyPr/>
          <a:lstStyle/>
          <a:p>
            <a:r>
              <a:rPr lang="en-US" b="1" dirty="0"/>
              <a:t>Check your answer.</a:t>
            </a:r>
            <a:r>
              <a:rPr lang="en-US" dirty="0"/>
              <a:t> </a:t>
            </a:r>
            <a:r>
              <a:rPr lang="en-US" b="1" u="sng" dirty="0">
                <a:solidFill>
                  <a:srgbClr val="FF0000"/>
                </a:solidFill>
              </a:rPr>
              <a:t>Once you have an answer, check to see if it makes sense</a:t>
            </a:r>
            <a:r>
              <a:rPr lang="en-US" dirty="0"/>
              <a:t>. Does your answer have the </a:t>
            </a:r>
            <a:r>
              <a:rPr lang="en-US" u="sng" dirty="0"/>
              <a:t>correct dimensions</a:t>
            </a:r>
            <a:r>
              <a:rPr lang="en-US" dirty="0"/>
              <a:t>? Is its numerical value </a:t>
            </a:r>
            <a:r>
              <a:rPr lang="en-US" u="sng" dirty="0"/>
              <a:t>reasonable and proper sig figs</a:t>
            </a:r>
            <a:r>
              <a:rPr lang="en-US" dirty="0"/>
              <a:t>?</a:t>
            </a:r>
          </a:p>
          <a:p>
            <a:r>
              <a:rPr lang="en-US" b="1" dirty="0"/>
              <a:t>Explore limits and special cases.</a:t>
            </a:r>
            <a:r>
              <a:rPr lang="en-US" dirty="0"/>
              <a:t> Getting the correct answer is nice, but it</a:t>
            </a:r>
            <a:r>
              <a:rPr lang="fr-FR" dirty="0"/>
              <a:t>'</a:t>
            </a:r>
            <a:r>
              <a:rPr lang="en-US" dirty="0"/>
              <a:t>s not all there is to physics. You can learn a great deal about the connection between physics and mathematics by checking various limits of your answer. For example, if you have two masses in your system, </a:t>
            </a:r>
            <a:r>
              <a:rPr lang="en-US" i="1" dirty="0"/>
              <a:t>m</a:t>
            </a:r>
            <a:r>
              <a:rPr lang="en-US" baseline="-25000" dirty="0"/>
              <a:t>1</a:t>
            </a:r>
            <a:r>
              <a:rPr lang="en-US" dirty="0"/>
              <a:t> and </a:t>
            </a:r>
            <a:r>
              <a:rPr lang="en-US" i="1" dirty="0"/>
              <a:t>m</a:t>
            </a:r>
            <a:r>
              <a:rPr lang="en-US" baseline="-25000" dirty="0"/>
              <a:t>2</a:t>
            </a:r>
            <a:r>
              <a:rPr lang="en-US" dirty="0"/>
              <a:t>, what happens in the special case when </a:t>
            </a:r>
            <a:r>
              <a:rPr lang="en-US" i="1" dirty="0"/>
              <a:t>m</a:t>
            </a:r>
            <a:r>
              <a:rPr lang="en-US" baseline="-25000" dirty="0"/>
              <a:t>1</a:t>
            </a:r>
            <a:r>
              <a:rPr lang="en-US" dirty="0"/>
              <a:t> = 0 or </a:t>
            </a:r>
            <a:r>
              <a:rPr lang="en-US" i="1" dirty="0"/>
              <a:t>m</a:t>
            </a:r>
            <a:r>
              <a:rPr lang="en-US" baseline="-25000" dirty="0"/>
              <a:t>1</a:t>
            </a:r>
            <a:r>
              <a:rPr lang="en-US" dirty="0"/>
              <a:t> = </a:t>
            </a:r>
            <a:r>
              <a:rPr lang="en-US" i="1" dirty="0"/>
              <a:t>m</a:t>
            </a:r>
            <a:r>
              <a:rPr lang="en-US" baseline="-25000" dirty="0"/>
              <a:t>2</a:t>
            </a:r>
            <a:r>
              <a:rPr lang="en-US" dirty="0"/>
              <a:t>?</a:t>
            </a:r>
          </a:p>
        </p:txBody>
      </p:sp>
      <p:sp>
        <p:nvSpPr>
          <p:cNvPr id="22" name="Footer Placeholder 21"/>
          <p:cNvSpPr>
            <a:spLocks noGrp="1"/>
          </p:cNvSpPr>
          <p:nvPr>
            <p:ph type="ftr" sz="quarter" idx="10"/>
          </p:nvPr>
        </p:nvSpPr>
        <p:spPr/>
        <p:txBody>
          <a:bodyPr/>
          <a:lstStyle/>
          <a:p>
            <a:r>
              <a:rPr lang="en-GB"/>
              <a:t>© 2014 Pearson Education, Inc.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Problem Solving in Physics </a:t>
            </a:r>
          </a:p>
        </p:txBody>
      </p:sp>
      <p:sp>
        <p:nvSpPr>
          <p:cNvPr id="3" name="Content Placeholder 2"/>
          <p:cNvSpPr>
            <a:spLocks noGrp="1"/>
          </p:cNvSpPr>
          <p:nvPr>
            <p:ph idx="1"/>
          </p:nvPr>
        </p:nvSpPr>
        <p:spPr>
          <a:xfrm>
            <a:off x="198800" y="884404"/>
            <a:ext cx="8752415" cy="5106987"/>
          </a:xfrm>
        </p:spPr>
        <p:txBody>
          <a:bodyPr/>
          <a:lstStyle/>
          <a:p>
            <a:r>
              <a:rPr lang="en-US" b="1" dirty="0"/>
              <a:t>Vocabulary Quiz Monday</a:t>
            </a:r>
            <a:r>
              <a:rPr lang="en-US" dirty="0"/>
              <a:t>.  It is matching and has 30 terms.</a:t>
            </a:r>
          </a:p>
          <a:p>
            <a:r>
              <a:rPr lang="en-US" dirty="0"/>
              <a:t>Use this time to study for the Vocabulary Quiz or finish any assignment from chapter 1 you don</a:t>
            </a:r>
            <a:r>
              <a:rPr lang="fr-FR" dirty="0"/>
              <a:t>’</a:t>
            </a:r>
            <a:r>
              <a:rPr lang="en-US" dirty="0"/>
              <a:t>t have done.</a:t>
            </a:r>
          </a:p>
          <a:p>
            <a:endParaRPr lang="en-US" dirty="0"/>
          </a:p>
        </p:txBody>
      </p:sp>
      <p:sp>
        <p:nvSpPr>
          <p:cNvPr id="4" name="Footer Placeholder 3"/>
          <p:cNvSpPr>
            <a:spLocks noGrp="1"/>
          </p:cNvSpPr>
          <p:nvPr>
            <p:ph type="ftr" sz="quarter" idx="10"/>
          </p:nvPr>
        </p:nvSpPr>
        <p:spPr/>
        <p:txBody>
          <a:bodyPr/>
          <a:lstStyle/>
          <a:p>
            <a:r>
              <a:rPr lang="en-GB"/>
              <a:t>© 2014 Pearson Education, Inc.</a:t>
            </a:r>
          </a:p>
        </p:txBody>
      </p:sp>
    </p:spTree>
    <p:extLst>
      <p:ext uri="{BB962C8B-B14F-4D97-AF65-F5344CB8AC3E}">
        <p14:creationId xmlns:p14="http://schemas.microsoft.com/office/powerpoint/2010/main" val="101773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the Scientific Method</a:t>
            </a:r>
            <a:endParaRPr lang="en-US" dirty="0"/>
          </a:p>
        </p:txBody>
      </p:sp>
      <p:sp>
        <p:nvSpPr>
          <p:cNvPr id="1030" name="Rectangle 6"/>
          <p:cNvSpPr>
            <a:spLocks noGrp="1" noChangeArrowheads="1"/>
          </p:cNvSpPr>
          <p:nvPr>
            <p:ph type="body" idx="1"/>
          </p:nvPr>
        </p:nvSpPr>
        <p:spPr>
          <a:xfrm>
            <a:off x="155947" y="782825"/>
            <a:ext cx="8853581" cy="5226186"/>
          </a:xfrm>
        </p:spPr>
        <p:txBody>
          <a:bodyPr/>
          <a:lstStyle/>
          <a:p>
            <a:pPr>
              <a:lnSpc>
                <a:spcPct val="90000"/>
              </a:lnSpc>
            </a:pPr>
            <a:r>
              <a:rPr lang="en-US" dirty="0"/>
              <a:t>A useful hypothesis makes predictions that can be tested with experiments. If an experiment verifies a prediction, the hypothesis gains support. If an experiment disagrees with a prediction, the hypothesis must be rejected or modified.</a:t>
            </a:r>
          </a:p>
          <a:p>
            <a:pPr>
              <a:lnSpc>
                <a:spcPct val="90000"/>
              </a:lnSpc>
            </a:pPr>
            <a:r>
              <a:rPr lang="en-US" dirty="0"/>
              <a:t>Significant breakthroughs in science often start off as a hypothesis that seems to go against intuition. For example, most people thought Galileo was wrong when he said heavy objects fall at the same rate as light objects. He was right, however, as he knew from his own careful experiments.</a:t>
            </a:r>
          </a:p>
        </p:txBody>
      </p:sp>
      <p:sp>
        <p:nvSpPr>
          <p:cNvPr id="18" name="Footer Placeholder 17"/>
          <p:cNvSpPr>
            <a:spLocks noGrp="1"/>
          </p:cNvSpPr>
          <p:nvPr>
            <p:ph type="ftr" sz="quarter" idx="10"/>
          </p:nvPr>
        </p:nvSpPr>
        <p:spPr/>
        <p:txBody>
          <a:bodyPr/>
          <a:lstStyle/>
          <a:p>
            <a:r>
              <a:rPr lang="en-GB" dirty="0"/>
              <a:t>© 2014 Pearson Education, Inc.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a:t>Physics and the Scientific Method</a:t>
            </a:r>
            <a:endParaRPr lang="en-US" dirty="0"/>
          </a:p>
        </p:txBody>
      </p:sp>
      <p:sp>
        <p:nvSpPr>
          <p:cNvPr id="1030" name="Rectangle 6"/>
          <p:cNvSpPr>
            <a:spLocks noGrp="1" noChangeArrowheads="1"/>
          </p:cNvSpPr>
          <p:nvPr>
            <p:ph type="body" idx="1"/>
          </p:nvPr>
        </p:nvSpPr>
        <p:spPr>
          <a:xfrm>
            <a:off x="365125" y="708119"/>
            <a:ext cx="8229600" cy="5106987"/>
          </a:xfrm>
        </p:spPr>
        <p:txBody>
          <a:bodyPr/>
          <a:lstStyle/>
          <a:p>
            <a:r>
              <a:rPr lang="en-US" dirty="0"/>
              <a:t>A scientific theory is a detailed explanation of some aspect of nature that accounts for a set of well-tested hypotheses. </a:t>
            </a:r>
          </a:p>
          <a:p>
            <a:r>
              <a:rPr lang="en-US" dirty="0"/>
              <a:t>In general, theories are well-supported explanations of nature. An example is the theory of gravity, which explains why objects fall with constant acceleration on Earth</a:t>
            </a:r>
            <a:r>
              <a:rPr lang="fr-FR" dirty="0"/>
              <a:t>'</a:t>
            </a:r>
            <a:r>
              <a:rPr lang="en-US" dirty="0"/>
              <a:t>s surface. </a:t>
            </a:r>
          </a:p>
          <a:p>
            <a:r>
              <a:rPr lang="en-US" dirty="0"/>
              <a:t>On the other hand, laws of nature—like the law of the conservation of energy—are well supported descriptions of nature.</a:t>
            </a:r>
          </a:p>
          <a:p>
            <a:endParaRPr lang="en-US" dirty="0"/>
          </a:p>
        </p:txBody>
      </p:sp>
      <p:sp>
        <p:nvSpPr>
          <p:cNvPr id="18" name="Footer Placeholder 17"/>
          <p:cNvSpPr>
            <a:spLocks noGrp="1"/>
          </p:cNvSpPr>
          <p:nvPr>
            <p:ph type="ftr" sz="quarter" idx="10"/>
          </p:nvPr>
        </p:nvSpPr>
        <p:spPr/>
        <p:txBody>
          <a:bodyPr/>
          <a:lstStyle/>
          <a:p>
            <a:r>
              <a:rPr lang="en-GB"/>
              <a:t>© 2014 Pearson Education, Inc.</a:t>
            </a:r>
          </a:p>
        </p:txBody>
      </p:sp>
    </p:spTree>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21361</TotalTime>
  <Words>4829</Words>
  <Application>Microsoft Macintosh PowerPoint</Application>
  <PresentationFormat>On-screen Show (4:3)</PresentationFormat>
  <Paragraphs>399</Paragraphs>
  <Slides>71</Slides>
  <Notes>58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71</vt:i4>
      </vt:variant>
    </vt:vector>
  </HeadingPairs>
  <TitlesOfParts>
    <vt:vector size="73" baseType="lpstr">
      <vt:lpstr>Arial</vt:lpstr>
      <vt:lpstr>HA5Lect_template</vt:lpstr>
      <vt:lpstr>Introduction to Physics 1.1: Physics and the Scientific Method 1.2: Physics and Society  1.3: Units and Dimensions 1.4: Basic Math for Physics 1.5: Problem Solving in Physics  </vt:lpstr>
      <vt:lpstr>1.1: Physics and the Scientific Method </vt:lpstr>
      <vt:lpstr>Chapter 1 Introduction to Physics</vt:lpstr>
      <vt:lpstr>1.1: Physics and the Scientific Method</vt:lpstr>
      <vt:lpstr>Physics and the Scientific Method</vt:lpstr>
      <vt:lpstr>Physics and the Scientific Method</vt:lpstr>
      <vt:lpstr>Physics and the Scientific Method</vt:lpstr>
      <vt:lpstr>Physics and the Scientific Method</vt:lpstr>
      <vt:lpstr>Physics and the Scientific Method</vt:lpstr>
      <vt:lpstr>Physics and the Scientific Method</vt:lpstr>
      <vt:lpstr>1.2: Physics and Society </vt:lpstr>
      <vt:lpstr>1.2: Physics and Society</vt:lpstr>
      <vt:lpstr>Physics and Society</vt:lpstr>
      <vt:lpstr>Physics and Society</vt:lpstr>
      <vt:lpstr>Physics and Society</vt:lpstr>
      <vt:lpstr>Physics and Society</vt:lpstr>
      <vt:lpstr>Physics and Society</vt:lpstr>
      <vt:lpstr>Physics and Society</vt:lpstr>
      <vt:lpstr>1.1 and 1.2 Assignment</vt:lpstr>
      <vt:lpstr>1.3: Units and Dimensions</vt:lpstr>
      <vt:lpstr>1.3: 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PowerPoint Presentation</vt:lpstr>
      <vt:lpstr>Units and Dimensions</vt:lpstr>
      <vt:lpstr>Units and Dimensions</vt:lpstr>
      <vt:lpstr>Units and Dimensions</vt:lpstr>
      <vt:lpstr>Units and Dimensions</vt:lpstr>
      <vt:lpstr>Units and Dimensions</vt:lpstr>
      <vt:lpstr>PowerPoint Presentation</vt:lpstr>
      <vt:lpstr>PowerPoint Presentation</vt:lpstr>
      <vt:lpstr>1.4: Basic Math for Physics</vt:lpstr>
      <vt:lpstr>1.4: Basic Math for Physics</vt:lpstr>
      <vt:lpstr>Basic Math for Physics</vt:lpstr>
      <vt:lpstr>Basic Math for Physics</vt:lpstr>
      <vt:lpstr>Basic Math for Physics</vt:lpstr>
      <vt:lpstr>Basic Math for Physics</vt:lpstr>
      <vt:lpstr>PowerPoint Presentation</vt:lpstr>
      <vt:lpstr>Basic Math for Physics</vt:lpstr>
      <vt:lpstr>Basic Math for Physics</vt:lpstr>
      <vt:lpstr>Basic Math for Physics</vt:lpstr>
      <vt:lpstr>PowerPoint Presentation</vt:lpstr>
      <vt:lpstr>Basic Math for Physics</vt:lpstr>
      <vt:lpstr>Basic Math for Physics</vt:lpstr>
      <vt:lpstr>Basic Math for Physics</vt:lpstr>
      <vt:lpstr>PowerPoint Presentation</vt:lpstr>
      <vt:lpstr>Basic Math for Physics</vt:lpstr>
      <vt:lpstr>PowerPoint Presentation</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1.5: Problem Solving in Physics</vt:lpstr>
      <vt:lpstr>Problem Solving in Physics</vt:lpstr>
      <vt:lpstr>Problem Solving in Physics</vt:lpstr>
      <vt:lpstr>Problem Solving in Physics</vt:lpstr>
      <vt:lpstr>Problem Solving in Physics</vt:lpstr>
      <vt:lpstr>1.5: Problem Solving in Physics </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Brian Olson</cp:lastModifiedBy>
  <cp:revision>176</cp:revision>
  <cp:lastPrinted>2019-08-26T18:31:49Z</cp:lastPrinted>
  <dcterms:created xsi:type="dcterms:W3CDTF">2007-09-26T05:29:17Z</dcterms:created>
  <dcterms:modified xsi:type="dcterms:W3CDTF">2019-08-28T14:43:34Z</dcterms:modified>
</cp:coreProperties>
</file>